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66" r:id="rId4"/>
    <p:sldId id="267" r:id="rId5"/>
    <p:sldId id="270" r:id="rId6"/>
    <p:sldId id="273" r:id="rId7"/>
    <p:sldId id="274" r:id="rId8"/>
    <p:sldId id="272" r:id="rId9"/>
    <p:sldId id="265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5953" autoAdjust="0"/>
  </p:normalViewPr>
  <p:slideViewPr>
    <p:cSldViewPr snapToGrid="0">
      <p:cViewPr varScale="1">
        <p:scale>
          <a:sx n="106" d="100"/>
          <a:sy n="106" d="100"/>
        </p:scale>
        <p:origin x="-90" y="-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71B5F-D1B9-494F-9908-2730260BDDA8}" type="datetimeFigureOut">
              <a:rPr lang="de-DE" smtClean="0"/>
              <a:t>24.11.2015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A4D69-A049-4A62-94C1-683706B28B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558927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2A56E-5F93-4E50-8352-311361B0C25A}" type="datetimeFigureOut">
              <a:rPr lang="de-DE" smtClean="0"/>
              <a:t>24.11.2015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7C649-1B9B-4FCC-9142-6C421FE82E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593626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7C649-1B9B-4FCC-9142-6C421FE82E1D}" type="slidenum">
              <a:rPr lang="de-DE" smtClean="0"/>
              <a:t>1</a:t>
            </a:fld>
            <a:endParaRPr lang="de-DE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67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0AAE-61F0-425B-AA10-790771C64F4D}" type="datetimeFigureOut">
              <a:rPr lang="de-DE" smtClean="0"/>
              <a:t>24.11.2015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44E-4017-48A3-BB09-A357CCB71B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4779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0AAE-61F0-425B-AA10-790771C64F4D}" type="datetimeFigureOut">
              <a:rPr lang="de-DE" smtClean="0"/>
              <a:t>24.11.2015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44E-4017-48A3-BB09-A357CCB71B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989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0AAE-61F0-425B-AA10-790771C64F4D}" type="datetimeFigureOut">
              <a:rPr lang="de-DE" smtClean="0"/>
              <a:t>24.11.2015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44E-4017-48A3-BB09-A357CCB71B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879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0AAE-61F0-425B-AA10-790771C64F4D}" type="datetimeFigureOut">
              <a:rPr lang="de-DE" smtClean="0"/>
              <a:t>24.11.2015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44E-4017-48A3-BB09-A357CCB71B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9027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0AAE-61F0-425B-AA10-790771C64F4D}" type="datetimeFigureOut">
              <a:rPr lang="de-DE" smtClean="0"/>
              <a:t>24.11.2015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44E-4017-48A3-BB09-A357CCB71B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615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0AAE-61F0-425B-AA10-790771C64F4D}" type="datetimeFigureOut">
              <a:rPr lang="de-DE" smtClean="0"/>
              <a:t>24.11.2015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44E-4017-48A3-BB09-A357CCB71B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247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0AAE-61F0-425B-AA10-790771C64F4D}" type="datetimeFigureOut">
              <a:rPr lang="de-DE" smtClean="0"/>
              <a:t>24.11.2015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44E-4017-48A3-BB09-A357CCB71B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122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0AAE-61F0-425B-AA10-790771C64F4D}" type="datetimeFigureOut">
              <a:rPr lang="de-DE" smtClean="0"/>
              <a:t>24.11.2015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44E-4017-48A3-BB09-A357CCB71B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324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0AAE-61F0-425B-AA10-790771C64F4D}" type="datetimeFigureOut">
              <a:rPr lang="de-DE" smtClean="0"/>
              <a:t>24.11.2015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44E-4017-48A3-BB09-A357CCB71B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0244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0AAE-61F0-425B-AA10-790771C64F4D}" type="datetimeFigureOut">
              <a:rPr lang="de-DE" smtClean="0"/>
              <a:t>24.11.2015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44E-4017-48A3-BB09-A357CCB71B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5968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0AAE-61F0-425B-AA10-790771C64F4D}" type="datetimeFigureOut">
              <a:rPr lang="de-DE" smtClean="0"/>
              <a:t>24.11.2015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444E-4017-48A3-BB09-A357CCB71B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535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50" y="442922"/>
            <a:ext cx="2466299" cy="185921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24564" y="1183907"/>
            <a:ext cx="10529236" cy="882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2300438"/>
            <a:ext cx="10529236" cy="3898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80AAE-61F0-425B-AA10-790771C64F4D}" type="datetimeFigureOut">
              <a:rPr lang="de-DE" smtClean="0"/>
              <a:t>24.11.2015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1444E-4017-48A3-BB09-A357CCB71B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861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s-ra.eu/" TargetMode="External"/><Relationship Id="rId2" Type="http://schemas.openxmlformats.org/officeDocument/2006/relationships/hyperlink" Target="mailto:reidlinger@rs-ra.e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Hausdurchsuchungen im Kartellrecht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Axel Reidlinger</a:t>
            </a:r>
            <a:br>
              <a:rPr lang="de-DE" sz="3200" dirty="0" smtClean="0"/>
            </a:br>
            <a:r>
              <a:rPr lang="de-DE" sz="3200" dirty="0" smtClean="0"/>
              <a:t>19. BWB </a:t>
            </a:r>
            <a:r>
              <a:rPr lang="de-DE" sz="3200" dirty="0" err="1" smtClean="0"/>
              <a:t>Competition</a:t>
            </a:r>
            <a:r>
              <a:rPr lang="de-DE" sz="3200" dirty="0" smtClean="0"/>
              <a:t> Talk</a:t>
            </a:r>
          </a:p>
          <a:p>
            <a:r>
              <a:rPr lang="de-DE" sz="3200" dirty="0" smtClean="0"/>
              <a:t>Graz, 26.11.2015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11849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 smtClean="0"/>
              <a:t>Pflichten der BWB / Rechte des Unternehmens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300438"/>
            <a:ext cx="10422924" cy="38987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smtClean="0"/>
              <a:t>§ 12 Wettbewerbsgesetz: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(4) </a:t>
            </a:r>
            <a:r>
              <a:rPr lang="de-DE" i="1" dirty="0" smtClean="0"/>
              <a:t>Bei </a:t>
            </a:r>
            <a:r>
              <a:rPr lang="de-DE" i="1" dirty="0"/>
              <a:t>der Durchführung der Hausdurchsuchung sind </a:t>
            </a:r>
            <a:r>
              <a:rPr lang="de-DE" i="1" u="sng" dirty="0"/>
              <a:t>Aufsehen, Belästigungen und Störungen auf das unvermeidbare Maß zu beschränken</a:t>
            </a:r>
            <a:r>
              <a:rPr lang="de-DE" i="1" dirty="0"/>
              <a:t>. Die </a:t>
            </a:r>
            <a:r>
              <a:rPr lang="de-DE" i="1" u="sng" dirty="0"/>
              <a:t>Eigentums- und Persönlichkeitsrechte </a:t>
            </a:r>
            <a:r>
              <a:rPr lang="de-DE" i="1" dirty="0"/>
              <a:t>desjenigen, bei dem die Hausdurchsuchung vorgenommen wird (Betroffener), sind soweit wie möglich </a:t>
            </a:r>
            <a:r>
              <a:rPr lang="de-DE" i="1" u="sng" dirty="0"/>
              <a:t>zu wahren</a:t>
            </a:r>
            <a:r>
              <a:rPr lang="de-DE" i="1" dirty="0"/>
              <a:t>. </a:t>
            </a:r>
            <a:r>
              <a:rPr lang="de-DE" i="1" dirty="0" smtClean="0"/>
              <a:t>[…] Der </a:t>
            </a:r>
            <a:r>
              <a:rPr lang="de-DE" i="1" dirty="0"/>
              <a:t>Betroffene hat das Recht, bei der Durchsuchung anwesend zu sein und eine </a:t>
            </a:r>
            <a:r>
              <a:rPr lang="de-DE" i="1" u="sng" dirty="0"/>
              <a:t>Person seines Vertrauens zuzuziehen</a:t>
            </a:r>
            <a:r>
              <a:rPr lang="de-DE" i="1" dirty="0"/>
              <a:t>. </a:t>
            </a:r>
            <a:r>
              <a:rPr lang="de-DE" i="1" dirty="0" smtClean="0"/>
              <a:t>[…]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(5) </a:t>
            </a:r>
            <a:r>
              <a:rPr lang="de-DE" i="1" dirty="0"/>
              <a:t>Unmittelbar vor einer auf Grund von Abs. 1 angeordneten Hausdurchsuchung ist der Betroffene (Abs. 4) </a:t>
            </a:r>
            <a:r>
              <a:rPr lang="de-DE" i="1" u="sng" dirty="0"/>
              <a:t>zu den Voraussetzungen der Hausdurchsuchung zu befragen</a:t>
            </a:r>
            <a:r>
              <a:rPr lang="de-DE" i="1" dirty="0"/>
              <a:t>, es sei denn, dies würde den Ermittlungserfolg wegen Gefahr im Verzug gefährden</a:t>
            </a:r>
            <a:r>
              <a:rPr lang="de-DE" i="1" dirty="0" smtClean="0"/>
              <a:t>. […]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641690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0315" y="453082"/>
            <a:ext cx="4950381" cy="2700762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36821" y="1319646"/>
            <a:ext cx="9144001" cy="5245912"/>
          </a:xfrm>
        </p:spPr>
        <p:txBody>
          <a:bodyPr>
            <a:normAutofit fontScale="85000" lnSpcReduction="20000"/>
          </a:bodyPr>
          <a:lstStyle/>
          <a:p>
            <a:r>
              <a:rPr lang="de-DE" b="1" dirty="0" smtClean="0"/>
              <a:t>Ermittlungsrechte</a:t>
            </a:r>
            <a:r>
              <a:rPr lang="de-DE" dirty="0" smtClean="0"/>
              <a:t> der BWB und KOM </a:t>
            </a:r>
            <a:br>
              <a:rPr lang="de-DE" dirty="0" smtClean="0"/>
            </a:br>
            <a:r>
              <a:rPr lang="de-DE" dirty="0" smtClean="0"/>
              <a:t>bei HD sind sehr </a:t>
            </a:r>
            <a:r>
              <a:rPr lang="de-DE" b="1" dirty="0" smtClean="0"/>
              <a:t>weitreichend</a:t>
            </a:r>
            <a:r>
              <a:rPr lang="de-DE" dirty="0" smtClean="0"/>
              <a:t>!</a:t>
            </a:r>
          </a:p>
          <a:p>
            <a:r>
              <a:rPr lang="de-DE" dirty="0" smtClean="0"/>
              <a:t>Daher ist die Beiziehung </a:t>
            </a:r>
            <a:r>
              <a:rPr lang="de-DE" dirty="0"/>
              <a:t>eines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Rechtsanwalts</a:t>
            </a:r>
            <a:r>
              <a:rPr lang="de-DE" dirty="0" smtClean="0"/>
              <a:t> zur HD</a:t>
            </a:r>
            <a:r>
              <a:rPr lang="de-DE" dirty="0"/>
              <a:t> </a:t>
            </a:r>
            <a:r>
              <a:rPr lang="de-DE" dirty="0" smtClean="0"/>
              <a:t>ratsam und üblich.</a:t>
            </a:r>
          </a:p>
          <a:p>
            <a:r>
              <a:rPr lang="de-DE" dirty="0" smtClean="0"/>
              <a:t>Die BWB / KOM ist nicht verpflichtet, </a:t>
            </a:r>
            <a:br>
              <a:rPr lang="de-DE" dirty="0" smtClean="0"/>
            </a:br>
            <a:r>
              <a:rPr lang="de-DE" dirty="0" smtClean="0"/>
              <a:t>dessen Eintreffen abzuwarten, Sie sollten</a:t>
            </a:r>
            <a:br>
              <a:rPr lang="de-DE" dirty="0" smtClean="0"/>
            </a:br>
            <a:r>
              <a:rPr lang="de-DE" dirty="0" smtClean="0"/>
              <a:t>aber dennoch danach fragen!</a:t>
            </a:r>
            <a:endParaRPr lang="de-DE" dirty="0"/>
          </a:p>
          <a:p>
            <a:r>
              <a:rPr lang="de-DE" dirty="0"/>
              <a:t>Einsichtsrecht in </a:t>
            </a:r>
            <a:r>
              <a:rPr lang="de-DE" dirty="0" smtClean="0"/>
              <a:t>Unterlagen</a:t>
            </a:r>
            <a:r>
              <a:rPr lang="de-DE" dirty="0"/>
              <a:t>: </a:t>
            </a:r>
            <a:r>
              <a:rPr lang="de-DE" dirty="0" smtClean="0"/>
              <a:t>Ausnahme für Schriftverkehr </a:t>
            </a:r>
            <a:r>
              <a:rPr lang="de-DE" dirty="0"/>
              <a:t>zwischen dem Unternehmen und </a:t>
            </a:r>
            <a:r>
              <a:rPr lang="de-DE" dirty="0" smtClean="0"/>
              <a:t>dessen externen Rechtsberatern, </a:t>
            </a:r>
            <a:r>
              <a:rPr lang="de-DE" dirty="0"/>
              <a:t>der einen Bezug zum Gegenstand und Zweck der Nachprüfung </a:t>
            </a:r>
            <a:r>
              <a:rPr lang="de-DE" dirty="0" smtClean="0"/>
              <a:t>aufweist? (</a:t>
            </a:r>
            <a:r>
              <a:rPr lang="de-DE" dirty="0"/>
              <a:t>sog. </a:t>
            </a:r>
            <a:r>
              <a:rPr lang="de-DE" dirty="0" smtClean="0"/>
              <a:t>„</a:t>
            </a:r>
            <a:r>
              <a:rPr lang="de-DE" b="1" dirty="0" smtClean="0"/>
              <a:t>Anwaltsprivileg</a:t>
            </a:r>
            <a:r>
              <a:rPr lang="de-DE" dirty="0" smtClean="0"/>
              <a:t>“ / </a:t>
            </a:r>
            <a:r>
              <a:rPr lang="de-DE" i="1" dirty="0" smtClean="0"/>
              <a:t>legal </a:t>
            </a:r>
            <a:r>
              <a:rPr lang="de-DE" i="1" dirty="0"/>
              <a:t>professional </a:t>
            </a:r>
            <a:r>
              <a:rPr lang="de-DE" i="1" dirty="0" err="1"/>
              <a:t>privilege</a:t>
            </a:r>
            <a:r>
              <a:rPr lang="de-DE" dirty="0" smtClean="0"/>
              <a:t>) – bei der KOM anerkannt, in Österreich nicht geregelt – Sie sollten dies </a:t>
            </a:r>
            <a:r>
              <a:rPr lang="de-DE" dirty="0"/>
              <a:t>im Einzelfall </a:t>
            </a:r>
            <a:r>
              <a:rPr lang="de-DE" dirty="0" smtClean="0"/>
              <a:t>mit dem Leiter des BWB-Untersuchungsteams abstimmen</a:t>
            </a:r>
            <a:r>
              <a:rPr lang="de-DE" dirty="0"/>
              <a:t>!</a:t>
            </a:r>
          </a:p>
          <a:p>
            <a:r>
              <a:rPr lang="de-DE" dirty="0" smtClean="0"/>
              <a:t>Willigen </a:t>
            </a:r>
            <a:r>
              <a:rPr lang="de-DE" dirty="0"/>
              <a:t>Sie </a:t>
            </a:r>
            <a:r>
              <a:rPr lang="de-DE" dirty="0" smtClean="0"/>
              <a:t>nicht </a:t>
            </a:r>
            <a:r>
              <a:rPr lang="de-DE" dirty="0"/>
              <a:t>in eine sog. </a:t>
            </a:r>
            <a:r>
              <a:rPr lang="de-DE" b="1" dirty="0"/>
              <a:t>freiwillige Nachschau </a:t>
            </a:r>
            <a:r>
              <a:rPr lang="de-DE" dirty="0"/>
              <a:t>ein</a:t>
            </a:r>
            <a:r>
              <a:rPr lang="de-DE" dirty="0" smtClean="0"/>
              <a:t>! (außer in Sonderfällen – </a:t>
            </a:r>
            <a:r>
              <a:rPr lang="de-DE" dirty="0" err="1" smtClean="0"/>
              <a:t>zB</a:t>
            </a:r>
            <a:r>
              <a:rPr lang="de-DE" dirty="0" smtClean="0"/>
              <a:t> vorab abgestimmte umfassende Kooperation)  Damit verlieren Sie jegliche Möglichkeit, ein Rechtsmittel einzulegen.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6589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4564" y="1183907"/>
            <a:ext cx="5823371" cy="882166"/>
          </a:xfrm>
        </p:spPr>
        <p:txBody>
          <a:bodyPr>
            <a:noAutofit/>
          </a:bodyPr>
          <a:lstStyle/>
          <a:p>
            <a:r>
              <a:rPr lang="de-DE" sz="3200" b="1" dirty="0" smtClean="0"/>
              <a:t>Tipps zum praktischen Verhalten bei Durchsuchungen (1)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487826"/>
            <a:ext cx="10529236" cy="3711361"/>
          </a:xfrm>
        </p:spPr>
        <p:txBody>
          <a:bodyPr>
            <a:normAutofit fontScale="85000" lnSpcReduction="10000"/>
          </a:bodyPr>
          <a:lstStyle/>
          <a:p>
            <a:r>
              <a:rPr lang="de-DE" dirty="0"/>
              <a:t>Bleiben Sie höflich und ruhig!</a:t>
            </a:r>
          </a:p>
          <a:p>
            <a:r>
              <a:rPr lang="de-DE" dirty="0" smtClean="0"/>
              <a:t>Überprüfen Sie den </a:t>
            </a:r>
            <a:r>
              <a:rPr lang="de-DE" dirty="0"/>
              <a:t>schriftlichen Hausdurchsuchungsbefehl </a:t>
            </a:r>
            <a:r>
              <a:rPr lang="de-DE" dirty="0" smtClean="0"/>
              <a:t>und </a:t>
            </a:r>
            <a:r>
              <a:rPr lang="de-DE" dirty="0" err="1" smtClean="0"/>
              <a:t>insb</a:t>
            </a:r>
            <a:r>
              <a:rPr lang="de-DE" dirty="0" smtClean="0"/>
              <a:t> den </a:t>
            </a:r>
            <a:r>
              <a:rPr lang="de-DE" dirty="0"/>
              <a:t>Umfang des </a:t>
            </a:r>
            <a:r>
              <a:rPr lang="de-DE" dirty="0" smtClean="0"/>
              <a:t>angeführten </a:t>
            </a:r>
            <a:r>
              <a:rPr lang="de-DE" dirty="0"/>
              <a:t>Untersuchungsgegenstandes, damit dieser nicht überschritten wird! </a:t>
            </a:r>
            <a:r>
              <a:rPr lang="de-DE" dirty="0" smtClean="0"/>
              <a:t>(</a:t>
            </a:r>
            <a:r>
              <a:rPr lang="de-DE" dirty="0"/>
              <a:t>Thema „Zufallsfunde</a:t>
            </a:r>
            <a:r>
              <a:rPr lang="de-DE" dirty="0" smtClean="0"/>
              <a:t>“)! </a:t>
            </a:r>
            <a:endParaRPr lang="de-DE" dirty="0"/>
          </a:p>
          <a:p>
            <a:r>
              <a:rPr lang="de-DE" dirty="0"/>
              <a:t>Begleiten Sie die Beamten </a:t>
            </a:r>
            <a:r>
              <a:rPr lang="de-DE" dirty="0" smtClean="0"/>
              <a:t>überallhin und </a:t>
            </a:r>
            <a:r>
              <a:rPr lang="de-DE" dirty="0"/>
              <a:t>notieren Sie alles </a:t>
            </a:r>
            <a:r>
              <a:rPr lang="de-DE" dirty="0" smtClean="0"/>
              <a:t>schriftlich!</a:t>
            </a:r>
            <a:endParaRPr lang="de-DE" dirty="0"/>
          </a:p>
          <a:p>
            <a:r>
              <a:rPr lang="de-DE" dirty="0"/>
              <a:t>Kopieren Sie </a:t>
            </a:r>
            <a:r>
              <a:rPr lang="de-DE" dirty="0" smtClean="0"/>
              <a:t>die beschlagnahmten </a:t>
            </a:r>
            <a:r>
              <a:rPr lang="de-DE" dirty="0"/>
              <a:t>Dokumente </a:t>
            </a:r>
            <a:r>
              <a:rPr lang="de-DE" dirty="0" smtClean="0"/>
              <a:t>zweimal (für Unternehmen und Rechtsberater) und </a:t>
            </a:r>
            <a:r>
              <a:rPr lang="de-DE" dirty="0"/>
              <a:t>behalten Sie, wenn möglich, die </a:t>
            </a:r>
            <a:r>
              <a:rPr lang="de-DE" dirty="0" smtClean="0"/>
              <a:t>Originale!</a:t>
            </a:r>
            <a:endParaRPr lang="de-DE" dirty="0"/>
          </a:p>
          <a:p>
            <a:r>
              <a:rPr lang="de-DE" dirty="0"/>
              <a:t>Sperren Sie den Bereich um </a:t>
            </a:r>
            <a:r>
              <a:rPr lang="de-DE" dirty="0" smtClean="0"/>
              <a:t>versiegelte </a:t>
            </a:r>
            <a:r>
              <a:rPr lang="de-DE" dirty="0"/>
              <a:t>Räume </a:t>
            </a:r>
            <a:r>
              <a:rPr lang="de-DE" dirty="0" smtClean="0"/>
              <a:t>über Nacht weitläufig </a:t>
            </a:r>
            <a:r>
              <a:rPr lang="de-DE" dirty="0"/>
              <a:t>ab und informieren Sie die </a:t>
            </a:r>
            <a:r>
              <a:rPr lang="de-DE" dirty="0" smtClean="0"/>
              <a:t>Angestellten! (Gefahr des Siegelbruchs </a:t>
            </a:r>
            <a:r>
              <a:rPr lang="de-DE" dirty="0" smtClean="0">
                <a:sym typeface="Wingdings" panose="05000000000000000000" pitchFamily="2" charset="2"/>
              </a:rPr>
              <a:t> Geldbuße)</a:t>
            </a:r>
            <a:endParaRPr lang="de-DE" dirty="0"/>
          </a:p>
          <a:p>
            <a:r>
              <a:rPr lang="de-DE" dirty="0"/>
              <a:t>Halten Sie sich an die Anweisungen und Leitlinien der </a:t>
            </a:r>
            <a:r>
              <a:rPr lang="de-DE" dirty="0" smtClean="0"/>
              <a:t>Rechtsabteilung!</a:t>
            </a:r>
            <a:endParaRPr lang="de-DE" dirty="0"/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9366" y="502674"/>
            <a:ext cx="2810500" cy="186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892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/>
              <a:t>Tipps zum praktischen Verhalten bei </a:t>
            </a:r>
            <a:r>
              <a:rPr lang="de-DE" sz="3200" b="1" dirty="0" smtClean="0"/>
              <a:t>Durchsuchungen (2)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066073"/>
            <a:ext cx="10529236" cy="4133115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Nehmen Sie nicht aktiv an den Ermittlungen teil (z.B</a:t>
            </a:r>
            <a:r>
              <a:rPr lang="de-DE" dirty="0" smtClean="0"/>
              <a:t>.: </a:t>
            </a:r>
            <a:r>
              <a:rPr lang="de-DE" dirty="0"/>
              <a:t>Öffnen </a:t>
            </a:r>
            <a:r>
              <a:rPr lang="de-DE" dirty="0" smtClean="0"/>
              <a:t>Sie Aktenschränke </a:t>
            </a:r>
            <a:r>
              <a:rPr lang="de-DE" dirty="0"/>
              <a:t>nur auf </a:t>
            </a:r>
            <a:r>
              <a:rPr lang="de-DE" dirty="0" smtClean="0"/>
              <a:t>ausdrückliche Anfrage </a:t>
            </a:r>
            <a:r>
              <a:rPr lang="de-DE" dirty="0"/>
              <a:t>der Beamten)</a:t>
            </a:r>
          </a:p>
          <a:p>
            <a:r>
              <a:rPr lang="de-DE" dirty="0" smtClean="0"/>
              <a:t>Behindern Sie </a:t>
            </a:r>
            <a:r>
              <a:rPr lang="de-DE" dirty="0"/>
              <a:t>nicht </a:t>
            </a:r>
            <a:r>
              <a:rPr lang="de-DE" dirty="0" smtClean="0"/>
              <a:t>die </a:t>
            </a:r>
            <a:r>
              <a:rPr lang="de-DE" dirty="0"/>
              <a:t>Ermittlungen! Geben Sie keine falschen oder irreführenden </a:t>
            </a:r>
            <a:r>
              <a:rPr lang="de-DE" dirty="0" smtClean="0"/>
              <a:t>Informationen! Verstecken oder vernichten Sie keine Unterlagen!</a:t>
            </a:r>
            <a:r>
              <a:rPr lang="de-DE" dirty="0"/>
              <a:t> </a:t>
            </a:r>
            <a:endParaRPr lang="de-DE" dirty="0" smtClean="0"/>
          </a:p>
          <a:p>
            <a:r>
              <a:rPr lang="de-DE" dirty="0" smtClean="0"/>
              <a:t>Behinderung </a:t>
            </a:r>
            <a:r>
              <a:rPr lang="de-DE" dirty="0"/>
              <a:t>der Ermittlungen kann zu Geldbußen von bis zu 1% des </a:t>
            </a:r>
            <a:r>
              <a:rPr lang="de-DE" dirty="0" smtClean="0"/>
              <a:t>weltweiten Konzernjahresumsatzes </a:t>
            </a:r>
            <a:r>
              <a:rPr lang="de-DE" dirty="0"/>
              <a:t>führen</a:t>
            </a:r>
            <a:r>
              <a:rPr lang="de-DE" dirty="0" smtClean="0"/>
              <a:t>!</a:t>
            </a:r>
          </a:p>
          <a:p>
            <a:r>
              <a:rPr lang="de-DE" dirty="0" smtClean="0"/>
              <a:t>Zum </a:t>
            </a:r>
            <a:r>
              <a:rPr lang="de-DE" b="1" dirty="0" smtClean="0"/>
              <a:t>Fragerecht der BWB</a:t>
            </a:r>
            <a:r>
              <a:rPr lang="de-DE" dirty="0" smtClean="0"/>
              <a:t>: </a:t>
            </a:r>
            <a:r>
              <a:rPr lang="de-DE" dirty="0"/>
              <a:t>Die BWB kann von den Vertretern oder Beschäftigten des Unternehmens Erläuterungen zu Sachverhalten oder Unterlagen verlangen, die mit dem Gegenstand und Zweck der Ermittlungen in Zusammenhang </a:t>
            </a:r>
            <a:r>
              <a:rPr lang="de-DE" dirty="0" smtClean="0"/>
              <a:t>stehen</a:t>
            </a:r>
          </a:p>
          <a:p>
            <a:r>
              <a:rPr lang="de-DE" dirty="0"/>
              <a:t>Zulässige Fragen </a:t>
            </a:r>
            <a:r>
              <a:rPr lang="de-DE" dirty="0" err="1"/>
              <a:t>zB</a:t>
            </a:r>
            <a:r>
              <a:rPr lang="de-DE" dirty="0"/>
              <a:t>: „</a:t>
            </a:r>
            <a:r>
              <a:rPr lang="de-DE" i="1" dirty="0"/>
              <a:t>Wo sind die Lieferantenakten der Einkaufsabteilung</a:t>
            </a:r>
            <a:r>
              <a:rPr lang="de-DE" i="1" dirty="0" smtClean="0"/>
              <a:t>?</a:t>
            </a:r>
            <a:r>
              <a:rPr lang="de-DE" dirty="0" smtClean="0"/>
              <a:t>“</a:t>
            </a:r>
            <a:endParaRPr lang="de-DE" dirty="0"/>
          </a:p>
          <a:p>
            <a:r>
              <a:rPr lang="de-DE" dirty="0" smtClean="0"/>
              <a:t>Im </a:t>
            </a:r>
            <a:r>
              <a:rPr lang="de-DE" dirty="0"/>
              <a:t>Falle einer persönlichen </a:t>
            </a:r>
            <a:r>
              <a:rPr lang="de-DE" b="1" dirty="0" smtClean="0"/>
              <a:t>inhaltlichen Befragung</a:t>
            </a:r>
            <a:r>
              <a:rPr lang="de-DE" dirty="0"/>
              <a:t>: Antworten Sie nur im Beisein eines Mitglieds der Rechtsabteilung oder des Rechtsanwalts </a:t>
            </a:r>
            <a:r>
              <a:rPr lang="de-DE" dirty="0" err="1"/>
              <a:t>bzw</a:t>
            </a:r>
            <a:r>
              <a:rPr lang="de-DE" dirty="0"/>
              <a:t> bitten Sie um die Möglichkeit der schriftlichen Beantwortung</a:t>
            </a:r>
            <a:r>
              <a:rPr lang="de-DE" dirty="0" smtClean="0"/>
              <a:t>!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5412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b="1" dirty="0" smtClean="0"/>
              <a:t>Beispiele für kritische BWB-Fragen – wie reagieren Sie? (1)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„Bitte geben Sie Ihr Handy ab, damit wir alle Daten kopieren können!“</a:t>
            </a:r>
          </a:p>
          <a:p>
            <a:r>
              <a:rPr lang="de-DE" dirty="0" smtClean="0"/>
              <a:t>„Dürfen wir uns in diesem Stockwerk ein bisschen umsehen?“</a:t>
            </a:r>
            <a:endParaRPr lang="de-DE" dirty="0"/>
          </a:p>
          <a:p>
            <a:r>
              <a:rPr lang="de-DE" dirty="0" smtClean="0"/>
              <a:t>„Könnten wir bitte kurz allein mit Ihrem IT-Chef sprechen?“</a:t>
            </a:r>
            <a:endParaRPr lang="de-DE" dirty="0"/>
          </a:p>
          <a:p>
            <a:r>
              <a:rPr lang="de-DE" dirty="0" smtClean="0"/>
              <a:t>„Wann haben Sie in den letzten zwei Jahren Preiserhöhungen durchgeführt? Um wieviel? Wie haben Sie diese begründet?“</a:t>
            </a:r>
          </a:p>
          <a:p>
            <a:r>
              <a:rPr lang="de-DE" dirty="0" smtClean="0"/>
              <a:t>„Lassen Sie uns bitte die Arbeitsplätze Ihres Vertriebsteams anschauen!“</a:t>
            </a: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9063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/>
              <a:t>Beispiele für kritische BWB-Fragen – wie reagieren Sie? </a:t>
            </a:r>
            <a:r>
              <a:rPr lang="de-DE" sz="3200" b="1" dirty="0" smtClean="0"/>
              <a:t>(2)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„Wo waren Sie am 12. Mai?“</a:t>
            </a:r>
          </a:p>
          <a:p>
            <a:r>
              <a:rPr lang="de-DE" dirty="0" smtClean="0"/>
              <a:t>„Bewahren Sie Geschäftsunterlagen zuhause auf?“</a:t>
            </a:r>
            <a:endParaRPr lang="de-DE" dirty="0"/>
          </a:p>
          <a:p>
            <a:r>
              <a:rPr lang="de-DE" dirty="0" smtClean="0"/>
              <a:t>„Haben Sie mit ihren Wettbewerbern schon einmal über Preise </a:t>
            </a:r>
            <a:r>
              <a:rPr lang="de-DE" dirty="0"/>
              <a:t>gesprochen? Wenn Sie es gleich zugeben, dann kann das </a:t>
            </a:r>
            <a:r>
              <a:rPr lang="de-DE" dirty="0" smtClean="0"/>
              <a:t>Ihrem </a:t>
            </a:r>
            <a:r>
              <a:rPr lang="de-DE" dirty="0"/>
              <a:t>Unternehmen viel Geld sparen</a:t>
            </a:r>
            <a:r>
              <a:rPr lang="de-DE" dirty="0" smtClean="0"/>
              <a:t>!“</a:t>
            </a:r>
            <a:endParaRPr lang="de-DE" dirty="0"/>
          </a:p>
          <a:p>
            <a:r>
              <a:rPr lang="de-DE" dirty="0" smtClean="0"/>
              <a:t>„Gibt es Daten, die nur lokal auf Ihrem Desktop oder auf externen Datenträgern gespeichert sind?“</a:t>
            </a:r>
            <a:endParaRPr lang="de-DE" dirty="0"/>
          </a:p>
          <a:p>
            <a:r>
              <a:rPr lang="de-DE" dirty="0" smtClean="0"/>
              <a:t>„Wo archivieren Sie die </a:t>
            </a:r>
            <a:r>
              <a:rPr lang="de-DE" dirty="0" err="1" smtClean="0"/>
              <a:t>e-mails</a:t>
            </a:r>
            <a:r>
              <a:rPr lang="de-DE" dirty="0" smtClean="0"/>
              <a:t> ausgeschiedener Vertriebsmitarbeiter?“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8531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1437" y="841007"/>
            <a:ext cx="10529236" cy="882166"/>
          </a:xfrm>
        </p:spPr>
        <p:txBody>
          <a:bodyPr>
            <a:normAutofit/>
          </a:bodyPr>
          <a:lstStyle/>
          <a:p>
            <a:r>
              <a:rPr lang="de-DE" sz="3600" b="1" dirty="0" smtClean="0"/>
              <a:t>Gesetzlicher Reformbedarf bei Hausdurchsuchungen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723173"/>
            <a:ext cx="10529236" cy="4476015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Bei </a:t>
            </a:r>
            <a:r>
              <a:rPr lang="de-DE" b="1" dirty="0" smtClean="0"/>
              <a:t>fehlerhaften HD </a:t>
            </a:r>
            <a:r>
              <a:rPr lang="de-DE" dirty="0" smtClean="0"/>
              <a:t>Rechtsschutzlücke durch aktuelle Rechtsprechung: </a:t>
            </a:r>
          </a:p>
          <a:p>
            <a:pPr lvl="1"/>
            <a:r>
              <a:rPr lang="de-DE" dirty="0" smtClean="0"/>
              <a:t>Mögliche einfache Rechtsverletzungen des BWB-Durchsuchungsteams (Fehler bei Zustellung des HD-Befehls, Verstoß gegen Pflicht zur einleitenden Befragung) können nicht mit einer Maßnahmenbeschwerde des Unternehmens an das BVerwG bekämpft werden (</a:t>
            </a:r>
            <a:r>
              <a:rPr lang="de-DE" dirty="0" err="1" smtClean="0"/>
              <a:t>VwGH</a:t>
            </a:r>
            <a:r>
              <a:rPr lang="de-DE" dirty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Spar), weil diese nur bei Exzess zulässig ist</a:t>
            </a:r>
          </a:p>
          <a:p>
            <a:pPr lvl="1"/>
            <a:r>
              <a:rPr lang="de-DE" dirty="0" smtClean="0"/>
              <a:t>Auch der OGH als KOG ist für die Geltendmachung solcher Fehler nicht zuständig, weil sich ein Rekurs gegen den HD-Befehl nicht gegen die tatsächliche Durchführung der HD richten kann</a:t>
            </a:r>
          </a:p>
          <a:p>
            <a:r>
              <a:rPr lang="de-DE" dirty="0" smtClean="0"/>
              <a:t>Gesetzliche Anerkennung des </a:t>
            </a:r>
            <a:r>
              <a:rPr lang="de-DE" b="1" dirty="0" smtClean="0"/>
              <a:t>Anwaltsprivilegs</a:t>
            </a:r>
            <a:r>
              <a:rPr lang="de-DE" dirty="0" smtClean="0"/>
              <a:t> wünschenswert, um Rechtssicherheit zu schaffen (</a:t>
            </a:r>
            <a:r>
              <a:rPr lang="de-DE" dirty="0" err="1" smtClean="0"/>
              <a:t>vgl</a:t>
            </a:r>
            <a:r>
              <a:rPr lang="de-DE" dirty="0" smtClean="0"/>
              <a:t> EuGH 2010, Akzo Nobel, C-550/07 P)</a:t>
            </a:r>
          </a:p>
          <a:p>
            <a:r>
              <a:rPr lang="de-DE" dirty="0" smtClean="0"/>
              <a:t>Kein ausreichender Rechtsschutz gegen Erfassung von Unterlagen, die außerhalb des Anwendungsbereichs des HD-Befehls liegen – sog. „</a:t>
            </a:r>
            <a:r>
              <a:rPr lang="de-DE" b="1" dirty="0" smtClean="0"/>
              <a:t>Out-</a:t>
            </a:r>
            <a:r>
              <a:rPr lang="de-DE" b="1" dirty="0" err="1" smtClean="0"/>
              <a:t>of</a:t>
            </a:r>
            <a:r>
              <a:rPr lang="de-DE" b="1" dirty="0" smtClean="0"/>
              <a:t>-</a:t>
            </a:r>
            <a:r>
              <a:rPr lang="de-DE" b="1" dirty="0" err="1" smtClean="0"/>
              <a:t>scope</a:t>
            </a:r>
            <a:r>
              <a:rPr lang="de-DE" b="1" dirty="0" smtClean="0"/>
              <a:t>-Dokumente</a:t>
            </a:r>
            <a:r>
              <a:rPr lang="de-DE" dirty="0" smtClean="0"/>
              <a:t>“ (Entscheidung des Kartellgerichts nach § 12 (5) </a:t>
            </a:r>
            <a:r>
              <a:rPr lang="de-DE" dirty="0" err="1" smtClean="0"/>
              <a:t>WettbG</a:t>
            </a:r>
            <a:r>
              <a:rPr lang="de-DE" dirty="0" smtClean="0"/>
              <a:t> ist seit der Novelle 2013 nicht mehr möglich)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6821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Fragen?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/>
              <a:t>Dr. Axel Reidlinger</a:t>
            </a:r>
          </a:p>
          <a:p>
            <a:pPr marL="0" indent="0">
              <a:buNone/>
            </a:pPr>
            <a:r>
              <a:rPr lang="de-DE" dirty="0" smtClean="0"/>
              <a:t>Reidlinger Schatzmann Rechtsanwälte GmbH</a:t>
            </a:r>
          </a:p>
          <a:p>
            <a:pPr marL="0" indent="0">
              <a:buNone/>
            </a:pPr>
            <a:r>
              <a:rPr lang="de-DE" dirty="0" smtClean="0"/>
              <a:t>Tuchlauben 17, A-1010 Wien</a:t>
            </a:r>
          </a:p>
          <a:p>
            <a:pPr marL="0" indent="0">
              <a:buNone/>
            </a:pPr>
            <a:r>
              <a:rPr lang="de-DE" dirty="0" err="1" smtClean="0"/>
              <a:t>tel</a:t>
            </a:r>
            <a:r>
              <a:rPr lang="de-DE" dirty="0" smtClean="0"/>
              <a:t>: </a:t>
            </a:r>
            <a:r>
              <a:rPr lang="de-DE" dirty="0"/>
              <a:t>0</a:t>
            </a:r>
            <a:r>
              <a:rPr lang="de-DE" dirty="0" smtClean="0"/>
              <a:t>1 235 11 00 – 11</a:t>
            </a:r>
          </a:p>
          <a:p>
            <a:pPr marL="0" indent="0">
              <a:buNone/>
            </a:pPr>
            <a:r>
              <a:rPr lang="de-DE" dirty="0" smtClean="0">
                <a:hlinkClick r:id="rId2"/>
              </a:rPr>
              <a:t>reidlinger@rs-ra.eu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>
                <a:hlinkClick r:id="rId3"/>
              </a:rPr>
              <a:t>www.rs-ra.eu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316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28259A47CBC642B7AAB1184FB19E55" ma:contentTypeVersion="16" ma:contentTypeDescription="Create a new document." ma:contentTypeScope="" ma:versionID="93e1f3934f469019ddd165dde3660b6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7fb93f744f30f0e968e63708996a63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F85FCA1-CC15-4058-AF75-A1CE5CC7EBA9}"/>
</file>

<file path=customXml/itemProps2.xml><?xml version="1.0" encoding="utf-8"?>
<ds:datastoreItem xmlns:ds="http://schemas.openxmlformats.org/officeDocument/2006/customXml" ds:itemID="{B322A306-7EC5-43FB-8E83-6B7098064641}"/>
</file>

<file path=customXml/itemProps3.xml><?xml version="1.0" encoding="utf-8"?>
<ds:datastoreItem xmlns:ds="http://schemas.openxmlformats.org/officeDocument/2006/customXml" ds:itemID="{9C3580DF-9FF2-492E-B9E6-3B78044BD86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605</Words>
  <Application>Microsoft Office PowerPoint</Application>
  <PresentationFormat>Benutzerdefiniert</PresentationFormat>
  <Paragraphs>54</Paragraphs>
  <Slides>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Office Theme</vt:lpstr>
      <vt:lpstr>Hausdurchsuchungen im Kartellrecht</vt:lpstr>
      <vt:lpstr>Pflichten der BWB / Rechte des Unternehmens</vt:lpstr>
      <vt:lpstr>PowerPoint-Präsentation</vt:lpstr>
      <vt:lpstr>Tipps zum praktischen Verhalten bei Durchsuchungen (1)</vt:lpstr>
      <vt:lpstr>Tipps zum praktischen Verhalten bei Durchsuchungen (2)</vt:lpstr>
      <vt:lpstr>Beispiele für kritische BWB-Fragen – wie reagieren Sie? (1)</vt:lpstr>
      <vt:lpstr>Beispiele für kritische BWB-Fragen – wie reagieren Sie? (2)</vt:lpstr>
      <vt:lpstr>Gesetzlicher Reformbedarf bei Hausdurchsuchungen</vt:lpstr>
      <vt:lpstr>Fragen?</vt:lpstr>
    </vt:vector>
  </TitlesOfParts>
  <Company>Schatzmann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Reidlinger - 19. CT in Graz am 26.11.2015</dc:title>
  <dc:creator>Axel Reidlinger</dc:creator>
  <cp:lastModifiedBy>franksan</cp:lastModifiedBy>
  <cp:revision>19</cp:revision>
  <dcterms:created xsi:type="dcterms:W3CDTF">2015-09-16T10:37:45Z</dcterms:created>
  <dcterms:modified xsi:type="dcterms:W3CDTF">2015-11-24T09:21:17Z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0x010100E328259A47CBC642B7AAB1184FB19E55</vt:lpwstr>
  </property>
</Properties>
</file>