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2.xml" ContentType="application/vnd.openxmlformats-officedocument.presentationml.slide+xml"/>
  <Override PartName="/ppt/slides/slide6.xml" ContentType="application/vnd.openxmlformats-officedocument.presentationml.slide+xml"/>
  <Override PartName="/ppt/slides/slide10.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13.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notesMasterIdLst>
    <p:notesMasterId r:id="rId15"/>
  </p:notesMasterIdLst>
  <p:handoutMasterIdLst>
    <p:handoutMasterId r:id="rId16"/>
  </p:handoutMasterIdLst>
  <p:sldIdLst>
    <p:sldId id="936" r:id="rId2"/>
    <p:sldId id="933" r:id="rId3"/>
    <p:sldId id="940" r:id="rId4"/>
    <p:sldId id="938" r:id="rId5"/>
    <p:sldId id="944" r:id="rId6"/>
    <p:sldId id="943" r:id="rId7"/>
    <p:sldId id="934" r:id="rId8"/>
    <p:sldId id="948" r:id="rId9"/>
    <p:sldId id="941" r:id="rId10"/>
    <p:sldId id="939" r:id="rId11"/>
    <p:sldId id="947" r:id="rId12"/>
    <p:sldId id="949" r:id="rId13"/>
    <p:sldId id="935" r:id="rId14"/>
  </p:sldIdLst>
  <p:sldSz cx="9144000" cy="6858000" type="screen4x3"/>
  <p:notesSz cx="6669088" cy="9872663"/>
  <p:defaultTextStyle>
    <a:defPPr>
      <a:defRPr lang="de-AT"/>
    </a:defPPr>
    <a:lvl1pPr algn="l" rtl="0" fontAlgn="base">
      <a:spcBef>
        <a:spcPct val="0"/>
      </a:spcBef>
      <a:spcAft>
        <a:spcPct val="0"/>
      </a:spcAft>
      <a:defRPr kern="1200">
        <a:solidFill>
          <a:schemeClr val="tx1"/>
        </a:solidFill>
        <a:latin typeface="Arial" charset="0"/>
        <a:ea typeface="+mn-ea"/>
        <a:cs typeface="+mn-cs"/>
      </a:defRPr>
    </a:lvl1pPr>
    <a:lvl2pPr marL="457154" algn="l" rtl="0" fontAlgn="base">
      <a:spcBef>
        <a:spcPct val="0"/>
      </a:spcBef>
      <a:spcAft>
        <a:spcPct val="0"/>
      </a:spcAft>
      <a:defRPr kern="1200">
        <a:solidFill>
          <a:schemeClr val="tx1"/>
        </a:solidFill>
        <a:latin typeface="Arial" charset="0"/>
        <a:ea typeface="+mn-ea"/>
        <a:cs typeface="+mn-cs"/>
      </a:defRPr>
    </a:lvl2pPr>
    <a:lvl3pPr marL="914306" algn="l" rtl="0" fontAlgn="base">
      <a:spcBef>
        <a:spcPct val="0"/>
      </a:spcBef>
      <a:spcAft>
        <a:spcPct val="0"/>
      </a:spcAft>
      <a:defRPr kern="1200">
        <a:solidFill>
          <a:schemeClr val="tx1"/>
        </a:solidFill>
        <a:latin typeface="Arial" charset="0"/>
        <a:ea typeface="+mn-ea"/>
        <a:cs typeface="+mn-cs"/>
      </a:defRPr>
    </a:lvl3pPr>
    <a:lvl4pPr marL="1371460" algn="l" rtl="0" fontAlgn="base">
      <a:spcBef>
        <a:spcPct val="0"/>
      </a:spcBef>
      <a:spcAft>
        <a:spcPct val="0"/>
      </a:spcAft>
      <a:defRPr kern="1200">
        <a:solidFill>
          <a:schemeClr val="tx1"/>
        </a:solidFill>
        <a:latin typeface="Arial" charset="0"/>
        <a:ea typeface="+mn-ea"/>
        <a:cs typeface="+mn-cs"/>
      </a:defRPr>
    </a:lvl4pPr>
    <a:lvl5pPr marL="1828613" algn="l" rtl="0" fontAlgn="base">
      <a:spcBef>
        <a:spcPct val="0"/>
      </a:spcBef>
      <a:spcAft>
        <a:spcPct val="0"/>
      </a:spcAft>
      <a:defRPr kern="1200">
        <a:solidFill>
          <a:schemeClr val="tx1"/>
        </a:solidFill>
        <a:latin typeface="Arial" charset="0"/>
        <a:ea typeface="+mn-ea"/>
        <a:cs typeface="+mn-cs"/>
      </a:defRPr>
    </a:lvl5pPr>
    <a:lvl6pPr marL="2285766" algn="l" defTabSz="914306" rtl="0" eaLnBrk="1" latinLnBrk="0" hangingPunct="1">
      <a:defRPr kern="1200">
        <a:solidFill>
          <a:schemeClr val="tx1"/>
        </a:solidFill>
        <a:latin typeface="Arial" charset="0"/>
        <a:ea typeface="+mn-ea"/>
        <a:cs typeface="+mn-cs"/>
      </a:defRPr>
    </a:lvl6pPr>
    <a:lvl7pPr marL="2742920" algn="l" defTabSz="914306" rtl="0" eaLnBrk="1" latinLnBrk="0" hangingPunct="1">
      <a:defRPr kern="1200">
        <a:solidFill>
          <a:schemeClr val="tx1"/>
        </a:solidFill>
        <a:latin typeface="Arial" charset="0"/>
        <a:ea typeface="+mn-ea"/>
        <a:cs typeface="+mn-cs"/>
      </a:defRPr>
    </a:lvl7pPr>
    <a:lvl8pPr marL="3200072" algn="l" defTabSz="914306" rtl="0" eaLnBrk="1" latinLnBrk="0" hangingPunct="1">
      <a:defRPr kern="1200">
        <a:solidFill>
          <a:schemeClr val="tx1"/>
        </a:solidFill>
        <a:latin typeface="Arial" charset="0"/>
        <a:ea typeface="+mn-ea"/>
        <a:cs typeface="+mn-cs"/>
      </a:defRPr>
    </a:lvl8pPr>
    <a:lvl9pPr marL="3657226" algn="l" defTabSz="914306"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00" userDrawn="1">
          <p15:clr>
            <a:srgbClr val="A4A3A4"/>
          </p15:clr>
        </p15:guide>
        <p15:guide id="2" pos="1974" userDrawn="1">
          <p15:clr>
            <a:srgbClr val="A4A3A4"/>
          </p15:clr>
        </p15:guide>
        <p15:guide id="3" orient="horz" pos="3110" userDrawn="1">
          <p15:clr>
            <a:srgbClr val="A4A3A4"/>
          </p15:clr>
        </p15:guide>
        <p15:guide id="4" pos="210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B1E7"/>
    <a:srgbClr val="FF9900"/>
    <a:srgbClr val="990033"/>
    <a:srgbClr val="1133DB"/>
    <a:srgbClr val="96001D"/>
    <a:srgbClr val="A50021"/>
    <a:srgbClr val="820000"/>
    <a:srgbClr val="FFCC00"/>
    <a:srgbClr val="D600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51" autoAdjust="0"/>
    <p:restoredTop sz="94494" autoAdjust="0"/>
  </p:normalViewPr>
  <p:slideViewPr>
    <p:cSldViewPr>
      <p:cViewPr varScale="1">
        <p:scale>
          <a:sx n="110" d="100"/>
          <a:sy n="110" d="100"/>
        </p:scale>
        <p:origin x="1296" y="102"/>
      </p:cViewPr>
      <p:guideLst>
        <p:guide orient="horz" pos="2160"/>
        <p:guide pos="2880"/>
      </p:guideLst>
    </p:cSldViewPr>
  </p:slideViewPr>
  <p:outlineViewPr>
    <p:cViewPr>
      <p:scale>
        <a:sx n="33" d="100"/>
        <a:sy n="33" d="100"/>
      </p:scale>
      <p:origin x="48" y="18780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79" d="100"/>
          <a:sy n="79" d="100"/>
        </p:scale>
        <p:origin x="-2166" y="-90"/>
      </p:cViewPr>
      <p:guideLst>
        <p:guide orient="horz" pos="3000"/>
        <p:guide pos="1974"/>
        <p:guide orient="horz" pos="3110"/>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8002" name="Rectangle 2"/>
          <p:cNvSpPr>
            <a:spLocks noGrp="1" noChangeArrowheads="1"/>
          </p:cNvSpPr>
          <p:nvPr>
            <p:ph type="hdr" sz="quarter"/>
          </p:nvPr>
        </p:nvSpPr>
        <p:spPr bwMode="auto">
          <a:xfrm>
            <a:off x="7" y="3"/>
            <a:ext cx="2895337" cy="530500"/>
          </a:xfrm>
          <a:prstGeom prst="rect">
            <a:avLst/>
          </a:prstGeom>
          <a:noFill/>
          <a:ln w="9525">
            <a:noFill/>
            <a:miter lim="800000"/>
            <a:headEnd/>
            <a:tailEnd/>
          </a:ln>
        </p:spPr>
        <p:txBody>
          <a:bodyPr vert="horz" wrap="square" lIns="91338" tIns="45671" rIns="91338" bIns="45671" numCol="1" anchor="t" anchorCtr="0" compatLnSpc="1">
            <a:prstTxWarp prst="textNoShape">
              <a:avLst/>
            </a:prstTxWarp>
          </a:bodyPr>
          <a:lstStyle>
            <a:lvl1pPr defTabSz="913860">
              <a:defRPr sz="1200"/>
            </a:lvl1pPr>
          </a:lstStyle>
          <a:p>
            <a:pPr>
              <a:defRPr/>
            </a:pPr>
            <a:endParaRPr lang="de-DE"/>
          </a:p>
        </p:txBody>
      </p:sp>
      <p:sp>
        <p:nvSpPr>
          <p:cNvPr id="128003" name="Rectangle 3"/>
          <p:cNvSpPr>
            <a:spLocks noGrp="1" noChangeArrowheads="1"/>
          </p:cNvSpPr>
          <p:nvPr>
            <p:ph type="dt" sz="quarter" idx="1"/>
          </p:nvPr>
        </p:nvSpPr>
        <p:spPr bwMode="auto">
          <a:xfrm>
            <a:off x="3809588" y="3"/>
            <a:ext cx="2896895" cy="530500"/>
          </a:xfrm>
          <a:prstGeom prst="rect">
            <a:avLst/>
          </a:prstGeom>
          <a:noFill/>
          <a:ln w="9525">
            <a:noFill/>
            <a:miter lim="800000"/>
            <a:headEnd/>
            <a:tailEnd/>
          </a:ln>
        </p:spPr>
        <p:txBody>
          <a:bodyPr vert="horz" wrap="square" lIns="91338" tIns="45671" rIns="91338" bIns="45671" numCol="1" anchor="t" anchorCtr="0" compatLnSpc="1">
            <a:prstTxWarp prst="textNoShape">
              <a:avLst/>
            </a:prstTxWarp>
          </a:bodyPr>
          <a:lstStyle>
            <a:lvl1pPr algn="r" defTabSz="913860">
              <a:defRPr sz="1200"/>
            </a:lvl1pPr>
          </a:lstStyle>
          <a:p>
            <a:pPr>
              <a:defRPr/>
            </a:pPr>
            <a:endParaRPr lang="de-DE"/>
          </a:p>
        </p:txBody>
      </p:sp>
      <p:sp>
        <p:nvSpPr>
          <p:cNvPr id="128004" name="Rectangle 4"/>
          <p:cNvSpPr>
            <a:spLocks noGrp="1" noChangeArrowheads="1"/>
          </p:cNvSpPr>
          <p:nvPr>
            <p:ph type="ftr" sz="quarter" idx="2"/>
          </p:nvPr>
        </p:nvSpPr>
        <p:spPr bwMode="auto">
          <a:xfrm>
            <a:off x="7" y="9395850"/>
            <a:ext cx="2895337" cy="454714"/>
          </a:xfrm>
          <a:prstGeom prst="rect">
            <a:avLst/>
          </a:prstGeom>
          <a:noFill/>
          <a:ln w="9525">
            <a:noFill/>
            <a:miter lim="800000"/>
            <a:headEnd/>
            <a:tailEnd/>
          </a:ln>
        </p:spPr>
        <p:txBody>
          <a:bodyPr vert="horz" wrap="square" lIns="91338" tIns="45671" rIns="91338" bIns="45671" numCol="1" anchor="b" anchorCtr="0" compatLnSpc="1">
            <a:prstTxWarp prst="textNoShape">
              <a:avLst/>
            </a:prstTxWarp>
          </a:bodyPr>
          <a:lstStyle>
            <a:lvl1pPr defTabSz="913860">
              <a:defRPr sz="1200"/>
            </a:lvl1pPr>
          </a:lstStyle>
          <a:p>
            <a:pPr>
              <a:defRPr/>
            </a:pPr>
            <a:endParaRPr lang="de-DE"/>
          </a:p>
        </p:txBody>
      </p:sp>
      <p:sp>
        <p:nvSpPr>
          <p:cNvPr id="128005" name="Rectangle 5"/>
          <p:cNvSpPr>
            <a:spLocks noGrp="1" noChangeArrowheads="1"/>
          </p:cNvSpPr>
          <p:nvPr>
            <p:ph type="sldNum" sz="quarter" idx="3"/>
          </p:nvPr>
        </p:nvSpPr>
        <p:spPr bwMode="auto">
          <a:xfrm>
            <a:off x="3809588" y="9395850"/>
            <a:ext cx="2896895" cy="454714"/>
          </a:xfrm>
          <a:prstGeom prst="rect">
            <a:avLst/>
          </a:prstGeom>
          <a:noFill/>
          <a:ln w="9525">
            <a:noFill/>
            <a:miter lim="800000"/>
            <a:headEnd/>
            <a:tailEnd/>
          </a:ln>
        </p:spPr>
        <p:txBody>
          <a:bodyPr vert="horz" wrap="square" lIns="91338" tIns="45671" rIns="91338" bIns="45671" numCol="1" anchor="b" anchorCtr="0" compatLnSpc="1">
            <a:prstTxWarp prst="textNoShape">
              <a:avLst/>
            </a:prstTxWarp>
          </a:bodyPr>
          <a:lstStyle>
            <a:lvl1pPr algn="r" defTabSz="913860">
              <a:defRPr sz="1200"/>
            </a:lvl1pPr>
          </a:lstStyle>
          <a:p>
            <a:pPr>
              <a:defRPr/>
            </a:pPr>
            <a:fld id="{53A5A3AE-1608-4971-B405-7044912653BB}" type="slidenum">
              <a:rPr lang="de-DE"/>
              <a:pPr>
                <a:defRPr/>
              </a:pPr>
              <a:t>‹Nr.›</a:t>
            </a:fld>
            <a:endParaRPr lang="de-DE"/>
          </a:p>
        </p:txBody>
      </p:sp>
    </p:spTree>
    <p:extLst>
      <p:ext uri="{BB962C8B-B14F-4D97-AF65-F5344CB8AC3E}">
        <p14:creationId xmlns:p14="http://schemas.microsoft.com/office/powerpoint/2010/main" val="19361627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7" y="3"/>
            <a:ext cx="2895337" cy="530500"/>
          </a:xfrm>
          <a:prstGeom prst="rect">
            <a:avLst/>
          </a:prstGeom>
          <a:noFill/>
          <a:ln w="9525">
            <a:noFill/>
            <a:miter lim="800000"/>
            <a:headEnd/>
            <a:tailEnd/>
          </a:ln>
        </p:spPr>
        <p:txBody>
          <a:bodyPr vert="horz" wrap="square" lIns="91338" tIns="45671" rIns="91338" bIns="45671" numCol="1" anchor="t" anchorCtr="0" compatLnSpc="1">
            <a:prstTxWarp prst="textNoShape">
              <a:avLst/>
            </a:prstTxWarp>
          </a:bodyPr>
          <a:lstStyle>
            <a:lvl1pPr defTabSz="913860">
              <a:defRPr sz="1200"/>
            </a:lvl1pPr>
          </a:lstStyle>
          <a:p>
            <a:pPr>
              <a:defRPr/>
            </a:pPr>
            <a:endParaRPr lang="de-DE"/>
          </a:p>
        </p:txBody>
      </p:sp>
      <p:sp>
        <p:nvSpPr>
          <p:cNvPr id="62467" name="Rectangle 3"/>
          <p:cNvSpPr>
            <a:spLocks noGrp="1" noChangeArrowheads="1"/>
          </p:cNvSpPr>
          <p:nvPr>
            <p:ph type="dt" idx="1"/>
          </p:nvPr>
        </p:nvSpPr>
        <p:spPr bwMode="auto">
          <a:xfrm>
            <a:off x="3809588" y="3"/>
            <a:ext cx="2896895" cy="530500"/>
          </a:xfrm>
          <a:prstGeom prst="rect">
            <a:avLst/>
          </a:prstGeom>
          <a:noFill/>
          <a:ln w="9525">
            <a:noFill/>
            <a:miter lim="800000"/>
            <a:headEnd/>
            <a:tailEnd/>
          </a:ln>
        </p:spPr>
        <p:txBody>
          <a:bodyPr vert="horz" wrap="square" lIns="91338" tIns="45671" rIns="91338" bIns="45671" numCol="1" anchor="t" anchorCtr="0" compatLnSpc="1">
            <a:prstTxWarp prst="textNoShape">
              <a:avLst/>
            </a:prstTxWarp>
          </a:bodyPr>
          <a:lstStyle>
            <a:lvl1pPr algn="r" defTabSz="913860">
              <a:defRPr sz="1200"/>
            </a:lvl1pPr>
          </a:lstStyle>
          <a:p>
            <a:pPr>
              <a:defRPr/>
            </a:pPr>
            <a:endParaRPr lang="de-DE"/>
          </a:p>
        </p:txBody>
      </p:sp>
      <p:sp>
        <p:nvSpPr>
          <p:cNvPr id="224260" name="Rectangle 4"/>
          <p:cNvSpPr>
            <a:spLocks noGrp="1" noRot="1" noChangeAspect="1" noChangeArrowheads="1" noTextEdit="1"/>
          </p:cNvSpPr>
          <p:nvPr>
            <p:ph type="sldImg" idx="2"/>
          </p:nvPr>
        </p:nvSpPr>
        <p:spPr bwMode="auto">
          <a:xfrm>
            <a:off x="884238" y="757238"/>
            <a:ext cx="4948237" cy="3713162"/>
          </a:xfrm>
          <a:prstGeom prst="rect">
            <a:avLst/>
          </a:prstGeom>
          <a:noFill/>
          <a:ln w="9525">
            <a:solidFill>
              <a:srgbClr val="000000"/>
            </a:solidFill>
            <a:miter lim="800000"/>
            <a:headEnd/>
            <a:tailEnd/>
          </a:ln>
        </p:spPr>
      </p:sp>
      <p:sp>
        <p:nvSpPr>
          <p:cNvPr id="62469" name="Rectangle 5"/>
          <p:cNvSpPr>
            <a:spLocks noGrp="1" noChangeArrowheads="1"/>
          </p:cNvSpPr>
          <p:nvPr>
            <p:ph type="body" sz="quarter" idx="3"/>
          </p:nvPr>
        </p:nvSpPr>
        <p:spPr bwMode="auto">
          <a:xfrm>
            <a:off x="915806" y="4698717"/>
            <a:ext cx="4874882" cy="4469776"/>
          </a:xfrm>
          <a:prstGeom prst="rect">
            <a:avLst/>
          </a:prstGeom>
          <a:noFill/>
          <a:ln w="9525">
            <a:noFill/>
            <a:miter lim="800000"/>
            <a:headEnd/>
            <a:tailEnd/>
          </a:ln>
        </p:spPr>
        <p:txBody>
          <a:bodyPr vert="horz" wrap="square" lIns="91338" tIns="45671" rIns="91338" bIns="45671" numCol="1" anchor="t" anchorCtr="0" compatLnSpc="1">
            <a:prstTxWarp prst="textNoShape">
              <a:avLst/>
            </a:prstTxWarp>
          </a:bodyPr>
          <a:lstStyle/>
          <a:p>
            <a:pPr lvl="0"/>
            <a:r>
              <a:rPr lang="de-DE" noProof="0" smtClean="0"/>
              <a:t>Klicken Sie, um die Formate des Vorlagentextes zu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62470" name="Rectangle 6"/>
          <p:cNvSpPr>
            <a:spLocks noGrp="1" noChangeArrowheads="1"/>
          </p:cNvSpPr>
          <p:nvPr>
            <p:ph type="ftr" sz="quarter" idx="4"/>
          </p:nvPr>
        </p:nvSpPr>
        <p:spPr bwMode="auto">
          <a:xfrm>
            <a:off x="7" y="9395850"/>
            <a:ext cx="2895337" cy="454714"/>
          </a:xfrm>
          <a:prstGeom prst="rect">
            <a:avLst/>
          </a:prstGeom>
          <a:noFill/>
          <a:ln w="9525">
            <a:noFill/>
            <a:miter lim="800000"/>
            <a:headEnd/>
            <a:tailEnd/>
          </a:ln>
        </p:spPr>
        <p:txBody>
          <a:bodyPr vert="horz" wrap="square" lIns="91338" tIns="45671" rIns="91338" bIns="45671" numCol="1" anchor="b" anchorCtr="0" compatLnSpc="1">
            <a:prstTxWarp prst="textNoShape">
              <a:avLst/>
            </a:prstTxWarp>
          </a:bodyPr>
          <a:lstStyle>
            <a:lvl1pPr defTabSz="913860">
              <a:defRPr sz="1200"/>
            </a:lvl1pPr>
          </a:lstStyle>
          <a:p>
            <a:pPr>
              <a:defRPr/>
            </a:pPr>
            <a:endParaRPr lang="de-DE"/>
          </a:p>
        </p:txBody>
      </p:sp>
      <p:sp>
        <p:nvSpPr>
          <p:cNvPr id="62471" name="Rectangle 7"/>
          <p:cNvSpPr>
            <a:spLocks noGrp="1" noChangeArrowheads="1"/>
          </p:cNvSpPr>
          <p:nvPr>
            <p:ph type="sldNum" sz="quarter" idx="5"/>
          </p:nvPr>
        </p:nvSpPr>
        <p:spPr bwMode="auto">
          <a:xfrm>
            <a:off x="3809588" y="9395850"/>
            <a:ext cx="2896895" cy="454714"/>
          </a:xfrm>
          <a:prstGeom prst="rect">
            <a:avLst/>
          </a:prstGeom>
          <a:noFill/>
          <a:ln w="9525">
            <a:noFill/>
            <a:miter lim="800000"/>
            <a:headEnd/>
            <a:tailEnd/>
          </a:ln>
        </p:spPr>
        <p:txBody>
          <a:bodyPr vert="horz" wrap="square" lIns="91338" tIns="45671" rIns="91338" bIns="45671" numCol="1" anchor="b" anchorCtr="0" compatLnSpc="1">
            <a:prstTxWarp prst="textNoShape">
              <a:avLst/>
            </a:prstTxWarp>
          </a:bodyPr>
          <a:lstStyle>
            <a:lvl1pPr algn="r" defTabSz="913860">
              <a:defRPr sz="1200"/>
            </a:lvl1pPr>
          </a:lstStyle>
          <a:p>
            <a:pPr>
              <a:defRPr/>
            </a:pPr>
            <a:fld id="{2978F2CF-F75E-43B0-B164-E84225B8D317}" type="slidenum">
              <a:rPr lang="de-DE"/>
              <a:pPr>
                <a:defRPr/>
              </a:pPr>
              <a:t>‹Nr.›</a:t>
            </a:fld>
            <a:endParaRPr lang="de-DE"/>
          </a:p>
        </p:txBody>
      </p:sp>
    </p:spTree>
    <p:extLst>
      <p:ext uri="{BB962C8B-B14F-4D97-AF65-F5344CB8AC3E}">
        <p14:creationId xmlns:p14="http://schemas.microsoft.com/office/powerpoint/2010/main" val="2225597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154" algn="l" rtl="0" eaLnBrk="0" fontAlgn="base" hangingPunct="0">
      <a:spcBef>
        <a:spcPct val="30000"/>
      </a:spcBef>
      <a:spcAft>
        <a:spcPct val="0"/>
      </a:spcAft>
      <a:defRPr sz="1200" kern="1200">
        <a:solidFill>
          <a:schemeClr val="tx1"/>
        </a:solidFill>
        <a:latin typeface="Arial" charset="0"/>
        <a:ea typeface="+mn-ea"/>
        <a:cs typeface="+mn-cs"/>
      </a:defRPr>
    </a:lvl2pPr>
    <a:lvl3pPr marL="914306" algn="l" rtl="0" eaLnBrk="0" fontAlgn="base" hangingPunct="0">
      <a:spcBef>
        <a:spcPct val="30000"/>
      </a:spcBef>
      <a:spcAft>
        <a:spcPct val="0"/>
      </a:spcAft>
      <a:defRPr sz="1200" kern="1200">
        <a:solidFill>
          <a:schemeClr val="tx1"/>
        </a:solidFill>
        <a:latin typeface="Arial" charset="0"/>
        <a:ea typeface="+mn-ea"/>
        <a:cs typeface="+mn-cs"/>
      </a:defRPr>
    </a:lvl3pPr>
    <a:lvl4pPr marL="1371460" algn="l" rtl="0" eaLnBrk="0" fontAlgn="base" hangingPunct="0">
      <a:spcBef>
        <a:spcPct val="30000"/>
      </a:spcBef>
      <a:spcAft>
        <a:spcPct val="0"/>
      </a:spcAft>
      <a:defRPr sz="1200" kern="1200">
        <a:solidFill>
          <a:schemeClr val="tx1"/>
        </a:solidFill>
        <a:latin typeface="Arial" charset="0"/>
        <a:ea typeface="+mn-ea"/>
        <a:cs typeface="+mn-cs"/>
      </a:defRPr>
    </a:lvl4pPr>
    <a:lvl5pPr marL="1828613" algn="l" rtl="0" eaLnBrk="0" fontAlgn="base" hangingPunct="0">
      <a:spcBef>
        <a:spcPct val="30000"/>
      </a:spcBef>
      <a:spcAft>
        <a:spcPct val="0"/>
      </a:spcAft>
      <a:defRPr sz="1200" kern="1200">
        <a:solidFill>
          <a:schemeClr val="tx1"/>
        </a:solidFill>
        <a:latin typeface="Arial" charset="0"/>
        <a:ea typeface="+mn-ea"/>
        <a:cs typeface="+mn-cs"/>
      </a:defRPr>
    </a:lvl5pPr>
    <a:lvl6pPr marL="2285766" algn="l" defTabSz="914306" rtl="0" eaLnBrk="1" latinLnBrk="0" hangingPunct="1">
      <a:defRPr sz="1200" kern="1200">
        <a:solidFill>
          <a:schemeClr val="tx1"/>
        </a:solidFill>
        <a:latin typeface="+mn-lt"/>
        <a:ea typeface="+mn-ea"/>
        <a:cs typeface="+mn-cs"/>
      </a:defRPr>
    </a:lvl6pPr>
    <a:lvl7pPr marL="2742920" algn="l" defTabSz="914306" rtl="0" eaLnBrk="1" latinLnBrk="0" hangingPunct="1">
      <a:defRPr sz="1200" kern="1200">
        <a:solidFill>
          <a:schemeClr val="tx1"/>
        </a:solidFill>
        <a:latin typeface="+mn-lt"/>
        <a:ea typeface="+mn-ea"/>
        <a:cs typeface="+mn-cs"/>
      </a:defRPr>
    </a:lvl7pPr>
    <a:lvl8pPr marL="3200072" algn="l" defTabSz="914306" rtl="0" eaLnBrk="1" latinLnBrk="0" hangingPunct="1">
      <a:defRPr sz="1200" kern="1200">
        <a:solidFill>
          <a:schemeClr val="tx1"/>
        </a:solidFill>
        <a:latin typeface="+mn-lt"/>
        <a:ea typeface="+mn-ea"/>
        <a:cs typeface="+mn-cs"/>
      </a:defRPr>
    </a:lvl8pPr>
    <a:lvl9pPr marL="3657226" algn="l" defTabSz="91430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pPr>
              <a:defRPr/>
            </a:pPr>
            <a:fld id="{2978F2CF-F75E-43B0-B164-E84225B8D317}" type="slidenum">
              <a:rPr lang="de-DE" smtClean="0"/>
              <a:pPr>
                <a:defRPr/>
              </a:pPr>
              <a:t>1</a:t>
            </a:fld>
            <a:endParaRPr lang="de-DE"/>
          </a:p>
        </p:txBody>
      </p:sp>
    </p:spTree>
    <p:extLst>
      <p:ext uri="{BB962C8B-B14F-4D97-AF65-F5344CB8AC3E}">
        <p14:creationId xmlns:p14="http://schemas.microsoft.com/office/powerpoint/2010/main" val="1490536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pPr>
              <a:defRPr/>
            </a:pPr>
            <a:fld id="{2978F2CF-F75E-43B0-B164-E84225B8D317}" type="slidenum">
              <a:rPr lang="de-DE" smtClean="0"/>
              <a:pPr>
                <a:defRPr/>
              </a:pPr>
              <a:t>2</a:t>
            </a:fld>
            <a:endParaRPr lang="de-DE"/>
          </a:p>
        </p:txBody>
      </p:sp>
    </p:spTree>
    <p:extLst>
      <p:ext uri="{BB962C8B-B14F-4D97-AF65-F5344CB8AC3E}">
        <p14:creationId xmlns:p14="http://schemas.microsoft.com/office/powerpoint/2010/main" val="8520958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i="1" dirty="0" smtClean="0">
              <a:sym typeface="Wingdings" panose="05000000000000000000" pitchFamily="2" charset="2"/>
            </a:endParaRPr>
          </a:p>
        </p:txBody>
      </p:sp>
      <p:sp>
        <p:nvSpPr>
          <p:cNvPr id="4" name="Foliennummernplatzhalter 3"/>
          <p:cNvSpPr>
            <a:spLocks noGrp="1"/>
          </p:cNvSpPr>
          <p:nvPr>
            <p:ph type="sldNum" sz="quarter" idx="10"/>
          </p:nvPr>
        </p:nvSpPr>
        <p:spPr/>
        <p:txBody>
          <a:bodyPr/>
          <a:lstStyle/>
          <a:p>
            <a:pPr>
              <a:defRPr/>
            </a:pPr>
            <a:fld id="{2978F2CF-F75E-43B0-B164-E84225B8D317}" type="slidenum">
              <a:rPr lang="de-DE" smtClean="0"/>
              <a:pPr>
                <a:defRPr/>
              </a:pPr>
              <a:t>3</a:t>
            </a:fld>
            <a:endParaRPr lang="de-DE"/>
          </a:p>
        </p:txBody>
      </p:sp>
    </p:spTree>
    <p:extLst>
      <p:ext uri="{BB962C8B-B14F-4D97-AF65-F5344CB8AC3E}">
        <p14:creationId xmlns:p14="http://schemas.microsoft.com/office/powerpoint/2010/main" val="21648643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elfolie">
    <p:spTree>
      <p:nvGrpSpPr>
        <p:cNvPr id="1" name=""/>
        <p:cNvGrpSpPr/>
        <p:nvPr/>
      </p:nvGrpSpPr>
      <p:grpSpPr>
        <a:xfrm>
          <a:off x="0" y="0"/>
          <a:ext cx="0" cy="0"/>
          <a:chOff x="0" y="0"/>
          <a:chExt cx="0" cy="0"/>
        </a:xfrm>
      </p:grpSpPr>
      <p:pic>
        <p:nvPicPr>
          <p:cNvPr id="1028" name="Picture 4" descr="P:\PRESSESTELLE\PowerPointPräsentation\Grafiken\4zu3\PPTs 4zu3\HINTERGRÜNDE\PPT VORLAGE HINTERGRUND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72" y="-13205"/>
            <a:ext cx="9163472" cy="6871205"/>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p:cNvSpPr>
            <a:spLocks noGrp="1"/>
          </p:cNvSpPr>
          <p:nvPr>
            <p:ph type="ctrTitle"/>
          </p:nvPr>
        </p:nvSpPr>
        <p:spPr>
          <a:xfrm>
            <a:off x="1331640" y="1670946"/>
            <a:ext cx="7488832" cy="1037977"/>
          </a:xfrm>
        </p:spPr>
        <p:txBody>
          <a:bodyPr>
            <a:noAutofit/>
          </a:bodyPr>
          <a:lstStyle>
            <a:lvl1pPr algn="l">
              <a:defRPr sz="5400">
                <a:latin typeface="Verdana" pitchFamily="34" charset="0"/>
                <a:ea typeface="Verdana" pitchFamily="34" charset="0"/>
                <a:cs typeface="Verdana" pitchFamily="34" charset="0"/>
              </a:defRPr>
            </a:lvl1pPr>
          </a:lstStyle>
          <a:p>
            <a:r>
              <a:rPr lang="de-AT" dirty="0" smtClean="0"/>
              <a:t>Titel</a:t>
            </a:r>
            <a:endParaRPr lang="de-AT" dirty="0"/>
          </a:p>
        </p:txBody>
      </p:sp>
      <p:sp>
        <p:nvSpPr>
          <p:cNvPr id="3" name="Untertitel 2"/>
          <p:cNvSpPr>
            <a:spLocks noGrp="1"/>
          </p:cNvSpPr>
          <p:nvPr>
            <p:ph type="subTitle" idx="1" hasCustomPrompt="1"/>
          </p:nvPr>
        </p:nvSpPr>
        <p:spPr>
          <a:xfrm>
            <a:off x="1331640" y="2708920"/>
            <a:ext cx="6400800" cy="576064"/>
          </a:xfrm>
        </p:spPr>
        <p:txBody>
          <a:bodyPr>
            <a:normAutofit/>
          </a:bodyPr>
          <a:lstStyle>
            <a:lvl1pPr marL="0" indent="0" algn="l">
              <a:buNone/>
              <a:defRPr sz="3000">
                <a:solidFill>
                  <a:schemeClr val="tx1"/>
                </a:solidFill>
                <a:latin typeface="Verdana" pitchFamily="34" charset="0"/>
                <a:ea typeface="Verdana" pitchFamily="34" charset="0"/>
                <a:cs typeface="Verdana" pitchFamily="34" charset="0"/>
              </a:defRPr>
            </a:lvl1pPr>
            <a:lvl2pPr marL="457154" indent="0" algn="ctr">
              <a:buNone/>
              <a:defRPr>
                <a:solidFill>
                  <a:schemeClr val="tx1">
                    <a:tint val="75000"/>
                  </a:schemeClr>
                </a:solidFill>
              </a:defRPr>
            </a:lvl2pPr>
            <a:lvl3pPr marL="914306" indent="0" algn="ctr">
              <a:buNone/>
              <a:defRPr>
                <a:solidFill>
                  <a:schemeClr val="tx1">
                    <a:tint val="75000"/>
                  </a:schemeClr>
                </a:solidFill>
              </a:defRPr>
            </a:lvl3pPr>
            <a:lvl4pPr marL="1371460" indent="0" algn="ctr">
              <a:buNone/>
              <a:defRPr>
                <a:solidFill>
                  <a:schemeClr val="tx1">
                    <a:tint val="75000"/>
                  </a:schemeClr>
                </a:solidFill>
              </a:defRPr>
            </a:lvl4pPr>
            <a:lvl5pPr marL="1828613" indent="0" algn="ctr">
              <a:buNone/>
              <a:defRPr>
                <a:solidFill>
                  <a:schemeClr val="tx1">
                    <a:tint val="75000"/>
                  </a:schemeClr>
                </a:solidFill>
              </a:defRPr>
            </a:lvl5pPr>
            <a:lvl6pPr marL="2285766" indent="0" algn="ctr">
              <a:buNone/>
              <a:defRPr>
                <a:solidFill>
                  <a:schemeClr val="tx1">
                    <a:tint val="75000"/>
                  </a:schemeClr>
                </a:solidFill>
              </a:defRPr>
            </a:lvl6pPr>
            <a:lvl7pPr marL="2742920" indent="0" algn="ctr">
              <a:buNone/>
              <a:defRPr>
                <a:solidFill>
                  <a:schemeClr val="tx1">
                    <a:tint val="75000"/>
                  </a:schemeClr>
                </a:solidFill>
              </a:defRPr>
            </a:lvl7pPr>
            <a:lvl8pPr marL="3200072" indent="0" algn="ctr">
              <a:buNone/>
              <a:defRPr>
                <a:solidFill>
                  <a:schemeClr val="tx1">
                    <a:tint val="75000"/>
                  </a:schemeClr>
                </a:solidFill>
              </a:defRPr>
            </a:lvl8pPr>
            <a:lvl9pPr marL="3657226" indent="0" algn="ctr">
              <a:buNone/>
              <a:defRPr>
                <a:solidFill>
                  <a:schemeClr val="tx1">
                    <a:tint val="75000"/>
                  </a:schemeClr>
                </a:solidFill>
              </a:defRPr>
            </a:lvl9pPr>
          </a:lstStyle>
          <a:p>
            <a:r>
              <a:rPr lang="de-AT" dirty="0" smtClean="0"/>
              <a:t>Untertitel</a:t>
            </a:r>
            <a:endParaRPr lang="de-AT" dirty="0"/>
          </a:p>
        </p:txBody>
      </p:sp>
      <p:sp>
        <p:nvSpPr>
          <p:cNvPr id="7" name="Bildplatzhalter 6"/>
          <p:cNvSpPr>
            <a:spLocks noGrp="1"/>
          </p:cNvSpPr>
          <p:nvPr>
            <p:ph type="pic" sz="quarter" idx="10" hasCustomPrompt="1"/>
          </p:nvPr>
        </p:nvSpPr>
        <p:spPr>
          <a:xfrm>
            <a:off x="323678" y="404590"/>
            <a:ext cx="863946" cy="792162"/>
          </a:xfrm>
        </p:spPr>
        <p:txBody>
          <a:bodyPr>
            <a:noAutofit/>
          </a:bodyPr>
          <a:lstStyle>
            <a:lvl1pPr marL="0" indent="0">
              <a:buNone/>
              <a:defRPr sz="1000" baseline="0"/>
            </a:lvl1pPr>
          </a:lstStyle>
          <a:p>
            <a:r>
              <a:rPr lang="de-AT" dirty="0" smtClean="0"/>
              <a:t>Optional Logo</a:t>
            </a:r>
            <a:endParaRPr lang="de-AT" dirty="0"/>
          </a:p>
        </p:txBody>
      </p:sp>
    </p:spTree>
    <p:extLst>
      <p:ext uri="{BB962C8B-B14F-4D97-AF65-F5344CB8AC3E}">
        <p14:creationId xmlns:p14="http://schemas.microsoft.com/office/powerpoint/2010/main" val="425490718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69187521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Inhaltsseite Farbe Deutsch">
    <p:spTree>
      <p:nvGrpSpPr>
        <p:cNvPr id="1" name=""/>
        <p:cNvGrpSpPr/>
        <p:nvPr/>
      </p:nvGrpSpPr>
      <p:grpSpPr>
        <a:xfrm>
          <a:off x="0" y="0"/>
          <a:ext cx="0" cy="0"/>
          <a:chOff x="0" y="0"/>
          <a:chExt cx="0" cy="0"/>
        </a:xfrm>
      </p:grpSpPr>
      <p:pic>
        <p:nvPicPr>
          <p:cNvPr id="2050" name="Picture 2" descr="P:\PRESSESTELLE\PowerPointPräsentation\Grafiken\4zu3\PPTs 4zu3\HINTERGRÜNDE\PPT VORLAGE HINTERGRUND BALKEN GELB.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778"/>
            <a:ext cx="9144000" cy="6856606"/>
          </a:xfrm>
          <a:prstGeom prst="rect">
            <a:avLst/>
          </a:prstGeom>
          <a:noFill/>
          <a:extLst>
            <a:ext uri="{909E8E84-426E-40DD-AFC4-6F175D3DCCD1}">
              <a14:hiddenFill xmlns:a14="http://schemas.microsoft.com/office/drawing/2010/main">
                <a:solidFill>
                  <a:srgbClr val="FFFFFF"/>
                </a:solidFill>
              </a14:hiddenFill>
            </a:ext>
          </a:extLst>
        </p:spPr>
      </p:pic>
      <p:sp>
        <p:nvSpPr>
          <p:cNvPr id="7" name="Untertitel 2"/>
          <p:cNvSpPr>
            <a:spLocks noGrp="1"/>
          </p:cNvSpPr>
          <p:nvPr>
            <p:ph type="subTitle" idx="1" hasCustomPrompt="1"/>
          </p:nvPr>
        </p:nvSpPr>
        <p:spPr>
          <a:xfrm>
            <a:off x="467544" y="1700809"/>
            <a:ext cx="7992888" cy="4320480"/>
          </a:xfrm>
        </p:spPr>
        <p:txBody>
          <a:bodyPr>
            <a:noAutofit/>
          </a:bodyPr>
          <a:lstStyle>
            <a:lvl1pPr marL="0" indent="0" algn="l">
              <a:buNone/>
              <a:defRPr sz="3200">
                <a:solidFill>
                  <a:schemeClr val="tx1"/>
                </a:solidFill>
                <a:latin typeface="Verdana" pitchFamily="34" charset="0"/>
                <a:ea typeface="Verdana" pitchFamily="34" charset="0"/>
                <a:cs typeface="Verdana" pitchFamily="34" charset="0"/>
              </a:defRPr>
            </a:lvl1pPr>
            <a:lvl2pPr marL="457154" indent="0" algn="ctr">
              <a:buNone/>
              <a:defRPr>
                <a:solidFill>
                  <a:schemeClr val="tx1">
                    <a:tint val="75000"/>
                  </a:schemeClr>
                </a:solidFill>
              </a:defRPr>
            </a:lvl2pPr>
            <a:lvl3pPr marL="914306" indent="0" algn="ctr">
              <a:buNone/>
              <a:defRPr>
                <a:solidFill>
                  <a:schemeClr val="tx1">
                    <a:tint val="75000"/>
                  </a:schemeClr>
                </a:solidFill>
              </a:defRPr>
            </a:lvl3pPr>
            <a:lvl4pPr marL="1371460" indent="0" algn="ctr">
              <a:buNone/>
              <a:defRPr>
                <a:solidFill>
                  <a:schemeClr val="tx1">
                    <a:tint val="75000"/>
                  </a:schemeClr>
                </a:solidFill>
              </a:defRPr>
            </a:lvl4pPr>
            <a:lvl5pPr marL="1828613" indent="0" algn="ctr">
              <a:buNone/>
              <a:defRPr>
                <a:solidFill>
                  <a:schemeClr val="tx1">
                    <a:tint val="75000"/>
                  </a:schemeClr>
                </a:solidFill>
              </a:defRPr>
            </a:lvl5pPr>
            <a:lvl6pPr marL="2285766" indent="0" algn="ctr">
              <a:buNone/>
              <a:defRPr>
                <a:solidFill>
                  <a:schemeClr val="tx1">
                    <a:tint val="75000"/>
                  </a:schemeClr>
                </a:solidFill>
              </a:defRPr>
            </a:lvl6pPr>
            <a:lvl7pPr marL="2742920" indent="0" algn="ctr">
              <a:buNone/>
              <a:defRPr>
                <a:solidFill>
                  <a:schemeClr val="tx1">
                    <a:tint val="75000"/>
                  </a:schemeClr>
                </a:solidFill>
              </a:defRPr>
            </a:lvl7pPr>
            <a:lvl8pPr marL="3200072" indent="0" algn="ctr">
              <a:buNone/>
              <a:defRPr>
                <a:solidFill>
                  <a:schemeClr val="tx1">
                    <a:tint val="75000"/>
                  </a:schemeClr>
                </a:solidFill>
              </a:defRPr>
            </a:lvl8pPr>
            <a:lvl9pPr marL="3657226" indent="0" algn="ctr">
              <a:buNone/>
              <a:defRPr>
                <a:solidFill>
                  <a:schemeClr val="tx1">
                    <a:tint val="75000"/>
                  </a:schemeClr>
                </a:solidFill>
              </a:defRPr>
            </a:lvl9pPr>
          </a:lstStyle>
          <a:p>
            <a:r>
              <a:rPr lang="de-AT" dirty="0" smtClean="0"/>
              <a:t>Text</a:t>
            </a:r>
            <a:endParaRPr lang="de-AT" dirty="0"/>
          </a:p>
        </p:txBody>
      </p:sp>
      <p:sp>
        <p:nvSpPr>
          <p:cNvPr id="5" name="Titel 1"/>
          <p:cNvSpPr>
            <a:spLocks noGrp="1"/>
          </p:cNvSpPr>
          <p:nvPr>
            <p:ph type="ctrTitle"/>
          </p:nvPr>
        </p:nvSpPr>
        <p:spPr>
          <a:xfrm>
            <a:off x="467545" y="620689"/>
            <a:ext cx="6768752" cy="648073"/>
          </a:xfrm>
        </p:spPr>
        <p:txBody>
          <a:bodyPr>
            <a:noAutofit/>
          </a:bodyPr>
          <a:lstStyle>
            <a:lvl1pPr algn="l">
              <a:defRPr sz="3600" b="1">
                <a:latin typeface="Verdana" pitchFamily="34" charset="0"/>
                <a:ea typeface="Verdana" pitchFamily="34" charset="0"/>
                <a:cs typeface="Verdana" pitchFamily="34" charset="0"/>
              </a:defRPr>
            </a:lvl1pPr>
          </a:lstStyle>
          <a:p>
            <a:endParaRPr lang="de-AT" dirty="0"/>
          </a:p>
        </p:txBody>
      </p:sp>
    </p:spTree>
    <p:extLst>
      <p:ext uri="{BB962C8B-B14F-4D97-AF65-F5344CB8AC3E}">
        <p14:creationId xmlns:p14="http://schemas.microsoft.com/office/powerpoint/2010/main" val="402891143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haltsseite Farbe Englisch">
    <p:spTree>
      <p:nvGrpSpPr>
        <p:cNvPr id="1" name=""/>
        <p:cNvGrpSpPr/>
        <p:nvPr/>
      </p:nvGrpSpPr>
      <p:grpSpPr>
        <a:xfrm>
          <a:off x="0" y="0"/>
          <a:ext cx="0" cy="0"/>
          <a:chOff x="0" y="0"/>
          <a:chExt cx="0" cy="0"/>
        </a:xfrm>
      </p:grpSpPr>
      <p:pic>
        <p:nvPicPr>
          <p:cNvPr id="3074" name="Picture 2" descr="P:\PRESSESTELLE\PowerPointPräsentation\Grafiken\4zu3\PPTs 4zu3\HINTERGRÜNDE\PPT VORLAGE HINTERGRUND EN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 y="28782"/>
            <a:ext cx="9143999" cy="6856605"/>
          </a:xfrm>
          <a:prstGeom prst="rect">
            <a:avLst/>
          </a:prstGeom>
          <a:noFill/>
          <a:extLst>
            <a:ext uri="{909E8E84-426E-40DD-AFC4-6F175D3DCCD1}">
              <a14:hiddenFill xmlns:a14="http://schemas.microsoft.com/office/drawing/2010/main">
                <a:solidFill>
                  <a:srgbClr val="FFFFFF"/>
                </a:solidFill>
              </a14:hiddenFill>
            </a:ext>
          </a:extLst>
        </p:spPr>
      </p:pic>
      <p:sp>
        <p:nvSpPr>
          <p:cNvPr id="4" name="Titel 1"/>
          <p:cNvSpPr>
            <a:spLocks noGrp="1"/>
          </p:cNvSpPr>
          <p:nvPr>
            <p:ph type="ctrTitle"/>
          </p:nvPr>
        </p:nvSpPr>
        <p:spPr>
          <a:xfrm>
            <a:off x="467545" y="620689"/>
            <a:ext cx="6768752" cy="648073"/>
          </a:xfrm>
        </p:spPr>
        <p:txBody>
          <a:bodyPr>
            <a:noAutofit/>
          </a:bodyPr>
          <a:lstStyle>
            <a:lvl1pPr algn="l">
              <a:defRPr sz="3600" b="1">
                <a:latin typeface="Verdana" pitchFamily="34" charset="0"/>
                <a:ea typeface="Verdana" pitchFamily="34" charset="0"/>
                <a:cs typeface="Verdana" pitchFamily="34" charset="0"/>
              </a:defRPr>
            </a:lvl1pPr>
          </a:lstStyle>
          <a:p>
            <a:endParaRPr lang="de-AT" dirty="0"/>
          </a:p>
        </p:txBody>
      </p:sp>
      <p:sp>
        <p:nvSpPr>
          <p:cNvPr id="6" name="Foliennummernplatzhalter 5"/>
          <p:cNvSpPr>
            <a:spLocks noGrp="1"/>
          </p:cNvSpPr>
          <p:nvPr>
            <p:ph type="sldNum" sz="quarter" idx="12"/>
          </p:nvPr>
        </p:nvSpPr>
        <p:spPr>
          <a:xfrm>
            <a:off x="467544" y="6093299"/>
            <a:ext cx="576064" cy="437133"/>
          </a:xfrm>
        </p:spPr>
        <p:txBody>
          <a:bodyPr/>
          <a:lstStyle>
            <a:lvl1pPr algn="l">
              <a:defRPr>
                <a:solidFill>
                  <a:schemeClr val="tx1">
                    <a:lumMod val="75000"/>
                    <a:lumOff val="25000"/>
                  </a:schemeClr>
                </a:solidFill>
              </a:defRPr>
            </a:lvl1pPr>
          </a:lstStyle>
          <a:p>
            <a:fld id="{55430891-348E-46CC-A8E9-D42585F2C63A}" type="slidenum">
              <a:rPr lang="de-AT" smtClean="0"/>
              <a:pPr/>
              <a:t>‹Nr.›</a:t>
            </a:fld>
            <a:endParaRPr lang="de-AT" dirty="0"/>
          </a:p>
        </p:txBody>
      </p:sp>
      <p:sp>
        <p:nvSpPr>
          <p:cNvPr id="8" name="Textplatzhalter 7"/>
          <p:cNvSpPr>
            <a:spLocks noGrp="1"/>
          </p:cNvSpPr>
          <p:nvPr>
            <p:ph type="body" sz="quarter" idx="13"/>
          </p:nvPr>
        </p:nvSpPr>
        <p:spPr>
          <a:xfrm>
            <a:off x="467545" y="1628801"/>
            <a:ext cx="8208912" cy="4464496"/>
          </a:xfrm>
        </p:spPr>
        <p:txBody>
          <a:bodyPr/>
          <a:lstStyle>
            <a:lvl3pPr marL="1142883" indent="-228576">
              <a:buFont typeface="Wingdings" panose="05000000000000000000" pitchFamily="2" charset="2"/>
              <a:buChar char="§"/>
              <a:defRPr/>
            </a:lvl3pPr>
            <a:lvl4pPr marL="1600036" indent="-228576">
              <a:buFont typeface="Courier New" panose="02070309020205020404" pitchFamily="49" charset="0"/>
              <a:buChar char="o"/>
              <a:defRPr/>
            </a:lvl4pPr>
            <a:lvl5pPr marL="2057190" indent="-228576">
              <a:buFont typeface="Wingdings" panose="05000000000000000000" pitchFamily="2" charset="2"/>
              <a:buChar char="v"/>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AT" dirty="0"/>
          </a:p>
        </p:txBody>
      </p:sp>
    </p:spTree>
    <p:extLst>
      <p:ext uri="{BB962C8B-B14F-4D97-AF65-F5344CB8AC3E}">
        <p14:creationId xmlns:p14="http://schemas.microsoft.com/office/powerpoint/2010/main" val="41371024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Universität Kapitelseite">
    <p:spTree>
      <p:nvGrpSpPr>
        <p:cNvPr id="1" name=""/>
        <p:cNvGrpSpPr/>
        <p:nvPr/>
      </p:nvGrpSpPr>
      <p:grpSpPr>
        <a:xfrm>
          <a:off x="0" y="0"/>
          <a:ext cx="0" cy="0"/>
          <a:chOff x="0" y="0"/>
          <a:chExt cx="0" cy="0"/>
        </a:xfrm>
      </p:grpSpPr>
      <p:pic>
        <p:nvPicPr>
          <p:cNvPr id="4098" name="Picture 2" descr="P:\PRESSESTELLE\PowerPointPräsentation\Grafiken\4zu3\PPTs 4zu3\HINTERGRÜNDE\PPT VORLAGE HINTERGRUND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60" y="-28800"/>
            <a:ext cx="9145860" cy="68868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1"/>
          <p:cNvSpPr>
            <a:spLocks noGrp="1" noChangeArrowheads="1"/>
          </p:cNvSpPr>
          <p:nvPr>
            <p:ph type="title"/>
          </p:nvPr>
        </p:nvSpPr>
        <p:spPr bwMode="auto">
          <a:xfrm>
            <a:off x="214587" y="476672"/>
            <a:ext cx="8712968" cy="115212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square" lIns="0" tIns="0" rIns="0" bIns="0" numCol="1" anchor="ctr" anchorCtr="0" compatLnSpc="1">
            <a:prstTxWarp prst="textNoShape">
              <a:avLst/>
            </a:prstTxWarp>
            <a:normAutofit/>
          </a:bodyPr>
          <a:lstStyle>
            <a:lvl1pPr marL="0" algn="l">
              <a:lnSpc>
                <a:spcPct val="80000"/>
              </a:lnSpc>
              <a:defRPr sz="4400"/>
            </a:lvl1pPr>
          </a:lstStyle>
          <a:p>
            <a:pPr marL="0" algn="l">
              <a:lnSpc>
                <a:spcPct val="80000"/>
              </a:lnSpc>
            </a:pPr>
            <a:endParaRPr lang="en-US" dirty="0">
              <a:latin typeface="Verdana" pitchFamily="34" charset="0"/>
              <a:ea typeface="Verdana" pitchFamily="34" charset="0"/>
              <a:cs typeface="Verdana" pitchFamily="34" charset="0"/>
              <a:sym typeface="Franklin Gothic Medium" charset="0"/>
            </a:endParaRPr>
          </a:p>
        </p:txBody>
      </p:sp>
      <p:sp>
        <p:nvSpPr>
          <p:cNvPr id="5" name="Rectangle 3"/>
          <p:cNvSpPr>
            <a:spLocks noGrp="1" noChangeArrowheads="1"/>
          </p:cNvSpPr>
          <p:nvPr>
            <p:ph idx="10"/>
          </p:nvPr>
        </p:nvSpPr>
        <p:spPr bwMode="auto">
          <a:xfrm>
            <a:off x="251522" y="1988840"/>
            <a:ext cx="8712968" cy="410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1430" tIns="45716" rIns="91430" bIns="45716" numCol="1" anchor="t" anchorCtr="0" compatLnSpc="1">
            <a:prstTxWarp prst="textNoShape">
              <a:avLst/>
            </a:prstTxWarp>
            <a:normAutofit/>
          </a:bodyPr>
          <a:lstStyle>
            <a:lvl1pPr>
              <a:defRPr sz="3400">
                <a:latin typeface="Verdana" pitchFamily="34" charset="0"/>
                <a:ea typeface="Verdana" pitchFamily="34" charset="0"/>
                <a:cs typeface="Verdana" pitchFamily="34" charset="0"/>
              </a:defRPr>
            </a:lvl1pPr>
          </a:lstStyle>
          <a:p>
            <a:endParaRPr lang="de-DE" dirty="0"/>
          </a:p>
        </p:txBody>
      </p:sp>
      <p:sp>
        <p:nvSpPr>
          <p:cNvPr id="2" name="Textfeld 1"/>
          <p:cNvSpPr txBox="1"/>
          <p:nvPr/>
        </p:nvSpPr>
        <p:spPr>
          <a:xfrm>
            <a:off x="8207290" y="6150940"/>
            <a:ext cx="541174" cy="276999"/>
          </a:xfrm>
          <a:prstGeom prst="rect">
            <a:avLst/>
          </a:prstGeom>
          <a:noFill/>
        </p:spPr>
        <p:txBody>
          <a:bodyPr wrap="none" lIns="91430" tIns="45716" rIns="91430" bIns="45716" rtlCol="0">
            <a:spAutoFit/>
          </a:bodyPr>
          <a:lstStyle/>
          <a:p>
            <a:fld id="{A56108E9-0BB1-46BE-B52C-447D2D187DBA}" type="slidenum">
              <a:rPr lang="de-AT" sz="1200" smtClean="0">
                <a:latin typeface="Verdana" pitchFamily="34" charset="0"/>
                <a:ea typeface="Verdana" pitchFamily="34" charset="0"/>
                <a:cs typeface="Verdana" pitchFamily="34" charset="0"/>
              </a:rPr>
              <a:t>‹Nr.›</a:t>
            </a:fld>
            <a:endParaRPr lang="de-AT" sz="12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589527706"/>
      </p:ext>
    </p:extLst>
  </p:cSld>
  <p:clrMapOvr>
    <a:masterClrMapping/>
  </p:clrMapOvr>
  <p:timing>
    <p:tnLst>
      <p:par>
        <p:cTn id="1" dur="indefinite" restart="never" nodeType="tmRoot"/>
      </p:par>
    </p:tnLst>
  </p:timing>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Universität Inhaltsseite">
    <p:spTree>
      <p:nvGrpSpPr>
        <p:cNvPr id="1" name=""/>
        <p:cNvGrpSpPr/>
        <p:nvPr/>
      </p:nvGrpSpPr>
      <p:grpSpPr>
        <a:xfrm>
          <a:off x="0" y="0"/>
          <a:ext cx="0" cy="0"/>
          <a:chOff x="0" y="0"/>
          <a:chExt cx="0" cy="0"/>
        </a:xfrm>
      </p:grpSpPr>
      <p:pic>
        <p:nvPicPr>
          <p:cNvPr id="5122" name="Picture 2" descr="P:\PRESSESTELLE\PowerPointPräsentation\Grafiken\4zu3\PPTs 4zu3\HINTERGRÜNDE\PPT VORLAGE HINTERGRUND1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800"/>
            <a:ext cx="9145860" cy="6858000"/>
          </a:xfrm>
          <a:prstGeom prst="rect">
            <a:avLst/>
          </a:prstGeom>
          <a:noFill/>
          <a:extLst>
            <a:ext uri="{909E8E84-426E-40DD-AFC4-6F175D3DCCD1}">
              <a14:hiddenFill xmlns:a14="http://schemas.microsoft.com/office/drawing/2010/main">
                <a:solidFill>
                  <a:srgbClr val="FFFFFF"/>
                </a:solidFill>
              </a14:hiddenFill>
            </a:ext>
          </a:extLst>
        </p:spPr>
      </p:pic>
      <p:sp>
        <p:nvSpPr>
          <p:cNvPr id="17" name="Untertitel 2"/>
          <p:cNvSpPr>
            <a:spLocks noGrp="1"/>
          </p:cNvSpPr>
          <p:nvPr>
            <p:ph type="subTitle" idx="1" hasCustomPrompt="1"/>
          </p:nvPr>
        </p:nvSpPr>
        <p:spPr>
          <a:xfrm>
            <a:off x="467544" y="1700809"/>
            <a:ext cx="7992888" cy="4320480"/>
          </a:xfrm>
        </p:spPr>
        <p:txBody>
          <a:bodyPr>
            <a:noAutofit/>
          </a:bodyPr>
          <a:lstStyle>
            <a:lvl1pPr marL="0" indent="0" algn="l">
              <a:buNone/>
              <a:defRPr sz="3200">
                <a:solidFill>
                  <a:schemeClr val="tx1"/>
                </a:solidFill>
                <a:latin typeface="Verdana" pitchFamily="34" charset="0"/>
                <a:ea typeface="Verdana" pitchFamily="34" charset="0"/>
                <a:cs typeface="Verdana" pitchFamily="34" charset="0"/>
              </a:defRPr>
            </a:lvl1pPr>
            <a:lvl2pPr marL="457154" indent="0" algn="ctr">
              <a:buNone/>
              <a:defRPr>
                <a:solidFill>
                  <a:schemeClr val="tx1">
                    <a:tint val="75000"/>
                  </a:schemeClr>
                </a:solidFill>
              </a:defRPr>
            </a:lvl2pPr>
            <a:lvl3pPr marL="914306" indent="0" algn="ctr">
              <a:buNone/>
              <a:defRPr>
                <a:solidFill>
                  <a:schemeClr val="tx1">
                    <a:tint val="75000"/>
                  </a:schemeClr>
                </a:solidFill>
              </a:defRPr>
            </a:lvl3pPr>
            <a:lvl4pPr marL="1371460" indent="0" algn="ctr">
              <a:buNone/>
              <a:defRPr>
                <a:solidFill>
                  <a:schemeClr val="tx1">
                    <a:tint val="75000"/>
                  </a:schemeClr>
                </a:solidFill>
              </a:defRPr>
            </a:lvl4pPr>
            <a:lvl5pPr marL="1828613" indent="0" algn="ctr">
              <a:buNone/>
              <a:defRPr>
                <a:solidFill>
                  <a:schemeClr val="tx1">
                    <a:tint val="75000"/>
                  </a:schemeClr>
                </a:solidFill>
              </a:defRPr>
            </a:lvl5pPr>
            <a:lvl6pPr marL="2285766" indent="0" algn="ctr">
              <a:buNone/>
              <a:defRPr>
                <a:solidFill>
                  <a:schemeClr val="tx1">
                    <a:tint val="75000"/>
                  </a:schemeClr>
                </a:solidFill>
              </a:defRPr>
            </a:lvl6pPr>
            <a:lvl7pPr marL="2742920" indent="0" algn="ctr">
              <a:buNone/>
              <a:defRPr>
                <a:solidFill>
                  <a:schemeClr val="tx1">
                    <a:tint val="75000"/>
                  </a:schemeClr>
                </a:solidFill>
              </a:defRPr>
            </a:lvl7pPr>
            <a:lvl8pPr marL="3200072" indent="0" algn="ctr">
              <a:buNone/>
              <a:defRPr>
                <a:solidFill>
                  <a:schemeClr val="tx1">
                    <a:tint val="75000"/>
                  </a:schemeClr>
                </a:solidFill>
              </a:defRPr>
            </a:lvl8pPr>
            <a:lvl9pPr marL="3657226" indent="0" algn="ctr">
              <a:buNone/>
              <a:defRPr>
                <a:solidFill>
                  <a:schemeClr val="tx1">
                    <a:tint val="75000"/>
                  </a:schemeClr>
                </a:solidFill>
              </a:defRPr>
            </a:lvl9pPr>
          </a:lstStyle>
          <a:p>
            <a:r>
              <a:rPr lang="de-AT" dirty="0" smtClean="0"/>
              <a:t>Text</a:t>
            </a:r>
            <a:endParaRPr lang="de-AT" dirty="0"/>
          </a:p>
        </p:txBody>
      </p:sp>
      <p:sp>
        <p:nvSpPr>
          <p:cNvPr id="6" name="Titel 1"/>
          <p:cNvSpPr>
            <a:spLocks noGrp="1"/>
          </p:cNvSpPr>
          <p:nvPr>
            <p:ph type="ctrTitle"/>
          </p:nvPr>
        </p:nvSpPr>
        <p:spPr>
          <a:xfrm>
            <a:off x="467545" y="620689"/>
            <a:ext cx="6768752" cy="648073"/>
          </a:xfrm>
        </p:spPr>
        <p:txBody>
          <a:bodyPr>
            <a:noAutofit/>
          </a:bodyPr>
          <a:lstStyle>
            <a:lvl1pPr algn="l">
              <a:defRPr sz="3600" b="1">
                <a:latin typeface="Verdana" pitchFamily="34" charset="0"/>
                <a:ea typeface="Verdana" pitchFamily="34" charset="0"/>
                <a:cs typeface="Verdana" pitchFamily="34" charset="0"/>
              </a:defRPr>
            </a:lvl1pPr>
          </a:lstStyle>
          <a:p>
            <a:endParaRPr lang="de-AT" dirty="0"/>
          </a:p>
        </p:txBody>
      </p:sp>
      <p:sp>
        <p:nvSpPr>
          <p:cNvPr id="7" name="Textfeld 6"/>
          <p:cNvSpPr txBox="1"/>
          <p:nvPr/>
        </p:nvSpPr>
        <p:spPr>
          <a:xfrm>
            <a:off x="8207290" y="6150940"/>
            <a:ext cx="541174" cy="276999"/>
          </a:xfrm>
          <a:prstGeom prst="rect">
            <a:avLst/>
          </a:prstGeom>
          <a:noFill/>
        </p:spPr>
        <p:txBody>
          <a:bodyPr wrap="none" lIns="91430" tIns="45716" rIns="91430" bIns="45716" rtlCol="0">
            <a:spAutoFit/>
          </a:bodyPr>
          <a:lstStyle/>
          <a:p>
            <a:fld id="{A56108E9-0BB1-46BE-B52C-447D2D187DBA}" type="slidenum">
              <a:rPr lang="de-AT" sz="1200" smtClean="0">
                <a:solidFill>
                  <a:schemeClr val="bg1"/>
                </a:solidFill>
                <a:latin typeface="Verdana" pitchFamily="34" charset="0"/>
                <a:ea typeface="Verdana" pitchFamily="34" charset="0"/>
                <a:cs typeface="Verdana" pitchFamily="34" charset="0"/>
              </a:rPr>
              <a:t>‹Nr.›</a:t>
            </a:fld>
            <a:endParaRPr lang="de-AT" sz="1200"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04827619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REWI Titel 1">
    <p:spTree>
      <p:nvGrpSpPr>
        <p:cNvPr id="1" name=""/>
        <p:cNvGrpSpPr/>
        <p:nvPr/>
      </p:nvGrpSpPr>
      <p:grpSpPr>
        <a:xfrm>
          <a:off x="0" y="0"/>
          <a:ext cx="0" cy="0"/>
          <a:chOff x="0" y="0"/>
          <a:chExt cx="0" cy="0"/>
        </a:xfrm>
      </p:grpSpPr>
      <p:pic>
        <p:nvPicPr>
          <p:cNvPr id="9218" name="Picture 2" descr="P:\PRESSESTELLE\PowerPointPräsentation\Grafiken\4zu3\PPTs 4zu3\HINTERGRÜNDE\PPT VORLAGE HINTERGRUND REWI.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00" y="-15192"/>
            <a:ext cx="9182400" cy="6886800"/>
          </a:xfrm>
          <a:prstGeom prst="rect">
            <a:avLst/>
          </a:prstGeom>
          <a:noFill/>
          <a:extLst>
            <a:ext uri="{909E8E84-426E-40DD-AFC4-6F175D3DCCD1}">
              <a14:hiddenFill xmlns:a14="http://schemas.microsoft.com/office/drawing/2010/main">
                <a:solidFill>
                  <a:srgbClr val="FFFFFF"/>
                </a:solidFill>
              </a14:hiddenFill>
            </a:ext>
          </a:extLst>
        </p:spPr>
      </p:pic>
      <p:sp>
        <p:nvSpPr>
          <p:cNvPr id="3" name="Bildplatzhalter 6"/>
          <p:cNvSpPr>
            <a:spLocks noGrp="1"/>
          </p:cNvSpPr>
          <p:nvPr>
            <p:ph type="pic" sz="quarter" idx="10" hasCustomPrompt="1"/>
          </p:nvPr>
        </p:nvSpPr>
        <p:spPr>
          <a:xfrm>
            <a:off x="323678" y="404590"/>
            <a:ext cx="863946" cy="792162"/>
          </a:xfrm>
        </p:spPr>
        <p:txBody>
          <a:bodyPr>
            <a:noAutofit/>
          </a:bodyPr>
          <a:lstStyle>
            <a:lvl1pPr marL="0" indent="0">
              <a:buNone/>
              <a:defRPr sz="1000" baseline="0"/>
            </a:lvl1pPr>
          </a:lstStyle>
          <a:p>
            <a:r>
              <a:rPr lang="de-AT" dirty="0" smtClean="0"/>
              <a:t>Optional Logo</a:t>
            </a:r>
            <a:endParaRPr lang="de-AT" dirty="0"/>
          </a:p>
        </p:txBody>
      </p:sp>
    </p:spTree>
    <p:extLst>
      <p:ext uri="{BB962C8B-B14F-4D97-AF65-F5344CB8AC3E}">
        <p14:creationId xmlns:p14="http://schemas.microsoft.com/office/powerpoint/2010/main" val="2603482078"/>
      </p:ext>
    </p:extLst>
  </p:cSld>
  <p:clrMapOvr>
    <a:masterClrMapping/>
  </p:clrMapOvr>
  <p:timing>
    <p:tnLst>
      <p:par>
        <p:cTn id="1" dur="indefinite" restart="never" nodeType="tmRoot"/>
      </p:par>
    </p:tnLst>
  </p:timing>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REWI Titel 2">
    <p:spTree>
      <p:nvGrpSpPr>
        <p:cNvPr id="1" name=""/>
        <p:cNvGrpSpPr/>
        <p:nvPr/>
      </p:nvGrpSpPr>
      <p:grpSpPr>
        <a:xfrm>
          <a:off x="0" y="0"/>
          <a:ext cx="0" cy="0"/>
          <a:chOff x="0" y="0"/>
          <a:chExt cx="0" cy="0"/>
        </a:xfrm>
      </p:grpSpPr>
      <p:pic>
        <p:nvPicPr>
          <p:cNvPr id="10242" name="Picture 2" descr="P:\PRESSESTELLE\PowerPointPräsentation\Grafiken\4zu3\PPTs 4zu3\HINTERGRÜNDE\PPT VORLAGE HINTERGRUND REWI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99" y="-18000"/>
            <a:ext cx="9182399" cy="6886800"/>
          </a:xfrm>
          <a:prstGeom prst="rect">
            <a:avLst/>
          </a:prstGeom>
          <a:noFill/>
          <a:extLst>
            <a:ext uri="{909E8E84-426E-40DD-AFC4-6F175D3DCCD1}">
              <a14:hiddenFill xmlns:a14="http://schemas.microsoft.com/office/drawing/2010/main">
                <a:solidFill>
                  <a:srgbClr val="FFFFFF"/>
                </a:solidFill>
              </a14:hiddenFill>
            </a:ext>
          </a:extLst>
        </p:spPr>
      </p:pic>
      <p:sp>
        <p:nvSpPr>
          <p:cNvPr id="3" name="Bildplatzhalter 6"/>
          <p:cNvSpPr>
            <a:spLocks noGrp="1"/>
          </p:cNvSpPr>
          <p:nvPr>
            <p:ph type="pic" sz="quarter" idx="10" hasCustomPrompt="1"/>
          </p:nvPr>
        </p:nvSpPr>
        <p:spPr>
          <a:xfrm>
            <a:off x="323678" y="404590"/>
            <a:ext cx="863946" cy="792162"/>
          </a:xfrm>
        </p:spPr>
        <p:txBody>
          <a:bodyPr>
            <a:noAutofit/>
          </a:bodyPr>
          <a:lstStyle>
            <a:lvl1pPr marL="0" indent="0">
              <a:buNone/>
              <a:defRPr sz="1000" baseline="0"/>
            </a:lvl1pPr>
          </a:lstStyle>
          <a:p>
            <a:r>
              <a:rPr lang="de-AT" dirty="0" smtClean="0"/>
              <a:t>Optional Logo</a:t>
            </a:r>
            <a:endParaRPr lang="de-AT" dirty="0"/>
          </a:p>
        </p:txBody>
      </p:sp>
    </p:spTree>
    <p:extLst>
      <p:ext uri="{BB962C8B-B14F-4D97-AF65-F5344CB8AC3E}">
        <p14:creationId xmlns:p14="http://schemas.microsoft.com/office/powerpoint/2010/main" val="3905735223"/>
      </p:ext>
    </p:extLst>
  </p:cSld>
  <p:clrMapOvr>
    <a:masterClrMapping/>
  </p:clrMapOvr>
  <p:timing>
    <p:tnLst>
      <p:par>
        <p:cTn id="1" dur="indefinite" restart="never" nodeType="tmRoot"/>
      </p:par>
    </p:tnLst>
  </p:timing>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REWI Kapitelseite">
    <p:spTree>
      <p:nvGrpSpPr>
        <p:cNvPr id="1" name=""/>
        <p:cNvGrpSpPr/>
        <p:nvPr/>
      </p:nvGrpSpPr>
      <p:grpSpPr>
        <a:xfrm>
          <a:off x="0" y="0"/>
          <a:ext cx="0" cy="0"/>
          <a:chOff x="0" y="0"/>
          <a:chExt cx="0" cy="0"/>
        </a:xfrm>
      </p:grpSpPr>
      <p:pic>
        <p:nvPicPr>
          <p:cNvPr id="11266" name="Picture 2" descr="P:\PRESSESTELLE\PowerPointPräsentation\Grafiken\4zu3\PPTs 4zu3\HINTERGRÜNDE\PPT VORLAGE HINTERGRUND7.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97" y="-5808"/>
            <a:ext cx="9184267" cy="68868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1"/>
          <p:cNvSpPr>
            <a:spLocks noGrp="1" noChangeArrowheads="1"/>
          </p:cNvSpPr>
          <p:nvPr>
            <p:ph type="title"/>
          </p:nvPr>
        </p:nvSpPr>
        <p:spPr bwMode="auto">
          <a:xfrm>
            <a:off x="214587" y="476672"/>
            <a:ext cx="8712968" cy="115212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square" lIns="0" tIns="0" rIns="0" bIns="0" numCol="1" anchor="ctr" anchorCtr="0" compatLnSpc="1">
            <a:prstTxWarp prst="textNoShape">
              <a:avLst/>
            </a:prstTxWarp>
            <a:normAutofit/>
          </a:bodyPr>
          <a:lstStyle>
            <a:lvl1pPr marL="0" algn="l">
              <a:lnSpc>
                <a:spcPct val="80000"/>
              </a:lnSpc>
              <a:defRPr sz="4400"/>
            </a:lvl1pPr>
          </a:lstStyle>
          <a:p>
            <a:pPr marL="0" algn="l">
              <a:lnSpc>
                <a:spcPct val="80000"/>
              </a:lnSpc>
            </a:pPr>
            <a:endParaRPr lang="en-US" dirty="0">
              <a:latin typeface="Verdana" pitchFamily="34" charset="0"/>
              <a:ea typeface="Verdana" pitchFamily="34" charset="0"/>
              <a:cs typeface="Verdana" pitchFamily="34" charset="0"/>
              <a:sym typeface="Franklin Gothic Medium" charset="0"/>
            </a:endParaRPr>
          </a:p>
        </p:txBody>
      </p:sp>
      <p:sp>
        <p:nvSpPr>
          <p:cNvPr id="5" name="Rectangle 3"/>
          <p:cNvSpPr>
            <a:spLocks noGrp="1" noChangeArrowheads="1"/>
          </p:cNvSpPr>
          <p:nvPr>
            <p:ph idx="10"/>
          </p:nvPr>
        </p:nvSpPr>
        <p:spPr bwMode="auto">
          <a:xfrm>
            <a:off x="251522" y="1988840"/>
            <a:ext cx="8712968" cy="410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1430" tIns="45716" rIns="91430" bIns="45716" numCol="1" anchor="t" anchorCtr="0" compatLnSpc="1">
            <a:prstTxWarp prst="textNoShape">
              <a:avLst/>
            </a:prstTxWarp>
            <a:normAutofit/>
          </a:bodyPr>
          <a:lstStyle>
            <a:lvl1pPr>
              <a:defRPr sz="3400">
                <a:latin typeface="Verdana" pitchFamily="34" charset="0"/>
                <a:ea typeface="Verdana" pitchFamily="34" charset="0"/>
                <a:cs typeface="Verdana" pitchFamily="34" charset="0"/>
              </a:defRPr>
            </a:lvl1pPr>
          </a:lstStyle>
          <a:p>
            <a:endParaRPr lang="de-DE" dirty="0"/>
          </a:p>
        </p:txBody>
      </p:sp>
      <p:sp>
        <p:nvSpPr>
          <p:cNvPr id="2" name="Textfeld 1"/>
          <p:cNvSpPr txBox="1"/>
          <p:nvPr/>
        </p:nvSpPr>
        <p:spPr>
          <a:xfrm>
            <a:off x="8207290" y="6150940"/>
            <a:ext cx="541174" cy="276999"/>
          </a:xfrm>
          <a:prstGeom prst="rect">
            <a:avLst/>
          </a:prstGeom>
          <a:noFill/>
        </p:spPr>
        <p:txBody>
          <a:bodyPr wrap="none" lIns="91430" tIns="45716" rIns="91430" bIns="45716" rtlCol="0">
            <a:spAutoFit/>
          </a:bodyPr>
          <a:lstStyle/>
          <a:p>
            <a:fld id="{A56108E9-0BB1-46BE-B52C-447D2D187DBA}" type="slidenum">
              <a:rPr lang="de-AT" sz="1200" smtClean="0">
                <a:latin typeface="Verdana" pitchFamily="34" charset="0"/>
                <a:ea typeface="Verdana" pitchFamily="34" charset="0"/>
                <a:cs typeface="Verdana" pitchFamily="34" charset="0"/>
              </a:rPr>
              <a:t>‹Nr.›</a:t>
            </a:fld>
            <a:endParaRPr lang="de-AT" sz="12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590046614"/>
      </p:ext>
    </p:extLst>
  </p:cSld>
  <p:clrMapOvr>
    <a:masterClrMapping/>
  </p:clrMapOvr>
  <p:timing>
    <p:tnLst>
      <p:par>
        <p:cTn id="1" dur="indefinite" restart="never" nodeType="tmRoot"/>
      </p:par>
    </p:tnLst>
  </p:timing>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EWI Inhaltsseite">
    <p:spTree>
      <p:nvGrpSpPr>
        <p:cNvPr id="1" name=""/>
        <p:cNvGrpSpPr/>
        <p:nvPr/>
      </p:nvGrpSpPr>
      <p:grpSpPr>
        <a:xfrm>
          <a:off x="0" y="0"/>
          <a:ext cx="0" cy="0"/>
          <a:chOff x="0" y="0"/>
          <a:chExt cx="0" cy="0"/>
        </a:xfrm>
      </p:grpSpPr>
      <p:pic>
        <p:nvPicPr>
          <p:cNvPr id="12290" name="Picture 2" descr="P:\PRESSESTELLE\PowerPointPräsentation\Grafiken\4zu3\PPTs 4zu3\HINTERGRÜNDE\PPT VORLAGE HINTERGRUND17.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00" y="-18000"/>
            <a:ext cx="9184268" cy="6886800"/>
          </a:xfrm>
          <a:prstGeom prst="rect">
            <a:avLst/>
          </a:prstGeom>
          <a:noFill/>
          <a:extLst>
            <a:ext uri="{909E8E84-426E-40DD-AFC4-6F175D3DCCD1}">
              <a14:hiddenFill xmlns:a14="http://schemas.microsoft.com/office/drawing/2010/main">
                <a:solidFill>
                  <a:srgbClr val="FFFFFF"/>
                </a:solidFill>
              </a14:hiddenFill>
            </a:ext>
          </a:extLst>
        </p:spPr>
      </p:pic>
      <p:sp>
        <p:nvSpPr>
          <p:cNvPr id="6" name="Titel 1"/>
          <p:cNvSpPr>
            <a:spLocks noGrp="1"/>
          </p:cNvSpPr>
          <p:nvPr>
            <p:ph type="ctrTitle"/>
          </p:nvPr>
        </p:nvSpPr>
        <p:spPr>
          <a:xfrm>
            <a:off x="467545" y="620689"/>
            <a:ext cx="6768752" cy="648073"/>
          </a:xfrm>
        </p:spPr>
        <p:txBody>
          <a:bodyPr>
            <a:noAutofit/>
          </a:bodyPr>
          <a:lstStyle>
            <a:lvl1pPr algn="l">
              <a:defRPr sz="3600" b="1">
                <a:latin typeface="Verdana" pitchFamily="34" charset="0"/>
                <a:ea typeface="Verdana" pitchFamily="34" charset="0"/>
                <a:cs typeface="Verdana" pitchFamily="34" charset="0"/>
              </a:defRPr>
            </a:lvl1pPr>
          </a:lstStyle>
          <a:p>
            <a:endParaRPr lang="de-AT" dirty="0"/>
          </a:p>
        </p:txBody>
      </p:sp>
      <p:sp>
        <p:nvSpPr>
          <p:cNvPr id="7" name="Textfeld 6"/>
          <p:cNvSpPr txBox="1"/>
          <p:nvPr/>
        </p:nvSpPr>
        <p:spPr>
          <a:xfrm>
            <a:off x="8207290" y="6150940"/>
            <a:ext cx="541174" cy="276999"/>
          </a:xfrm>
          <a:prstGeom prst="rect">
            <a:avLst/>
          </a:prstGeom>
          <a:noFill/>
        </p:spPr>
        <p:txBody>
          <a:bodyPr wrap="none" lIns="91430" tIns="45716" rIns="91430" bIns="45716" rtlCol="0">
            <a:spAutoFit/>
          </a:bodyPr>
          <a:lstStyle/>
          <a:p>
            <a:fld id="{A56108E9-0BB1-46BE-B52C-447D2D187DBA}" type="slidenum">
              <a:rPr lang="de-AT" sz="1200" smtClean="0">
                <a:solidFill>
                  <a:schemeClr val="bg1"/>
                </a:solidFill>
                <a:latin typeface="Verdana" pitchFamily="34" charset="0"/>
                <a:ea typeface="Verdana" pitchFamily="34" charset="0"/>
                <a:cs typeface="Verdana" pitchFamily="34" charset="0"/>
              </a:rPr>
              <a:t>‹Nr.›</a:t>
            </a:fld>
            <a:endParaRPr lang="de-AT" sz="1200" dirty="0">
              <a:solidFill>
                <a:schemeClr val="bg1"/>
              </a:solidFill>
              <a:latin typeface="Verdana" pitchFamily="34" charset="0"/>
              <a:ea typeface="Verdana" pitchFamily="34" charset="0"/>
              <a:cs typeface="Verdana" pitchFamily="34" charset="0"/>
            </a:endParaRPr>
          </a:p>
        </p:txBody>
      </p:sp>
      <p:sp>
        <p:nvSpPr>
          <p:cNvPr id="8" name="Textplatzhalter 7"/>
          <p:cNvSpPr>
            <a:spLocks noGrp="1"/>
          </p:cNvSpPr>
          <p:nvPr>
            <p:ph type="body" sz="quarter" idx="13"/>
          </p:nvPr>
        </p:nvSpPr>
        <p:spPr>
          <a:xfrm>
            <a:off x="467545" y="1628801"/>
            <a:ext cx="8208912" cy="4464496"/>
          </a:xfrm>
        </p:spPr>
        <p:txBody>
          <a:bodyPr/>
          <a:lstStyle>
            <a:lvl3pPr marL="1142883" indent="-228576">
              <a:buFont typeface="Wingdings" panose="05000000000000000000" pitchFamily="2" charset="2"/>
              <a:buChar char="§"/>
              <a:defRPr/>
            </a:lvl3pPr>
            <a:lvl4pPr marL="1600036" indent="-228576">
              <a:buFont typeface="Courier New" panose="02070309020205020404" pitchFamily="49" charset="0"/>
              <a:buChar char="o"/>
              <a:defRPr/>
            </a:lvl4pPr>
            <a:lvl5pPr marL="2057190" indent="-228576">
              <a:buFont typeface="Wingdings" panose="05000000000000000000" pitchFamily="2" charset="2"/>
              <a:buChar char="v"/>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AT" dirty="0"/>
          </a:p>
        </p:txBody>
      </p:sp>
    </p:spTree>
    <p:extLst>
      <p:ext uri="{BB962C8B-B14F-4D97-AF65-F5344CB8AC3E}">
        <p14:creationId xmlns:p14="http://schemas.microsoft.com/office/powerpoint/2010/main" val="395928898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30" tIns="45716" rIns="91430" bIns="45716" rtlCol="0" anchor="ctr">
            <a:normAutofit/>
          </a:bodyPr>
          <a:lstStyle/>
          <a:p>
            <a:r>
              <a:rPr lang="de-DE" smtClean="0"/>
              <a:t>Titelmasterformat durch Klicken bearbeiten</a:t>
            </a:r>
            <a:endParaRPr lang="de-AT"/>
          </a:p>
        </p:txBody>
      </p:sp>
      <p:sp>
        <p:nvSpPr>
          <p:cNvPr id="3" name="Textplatzhalter 2"/>
          <p:cNvSpPr>
            <a:spLocks noGrp="1"/>
          </p:cNvSpPr>
          <p:nvPr>
            <p:ph type="body" idx="1"/>
          </p:nvPr>
        </p:nvSpPr>
        <p:spPr>
          <a:xfrm>
            <a:off x="457200" y="1600204"/>
            <a:ext cx="8229600" cy="4525963"/>
          </a:xfrm>
          <a:prstGeom prst="rect">
            <a:avLst/>
          </a:prstGeom>
        </p:spPr>
        <p:txBody>
          <a:bodyPr vert="horz" lIns="91430" tIns="45716" rIns="91430" bIns="45716"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2"/>
          </p:nvPr>
        </p:nvSpPr>
        <p:spPr>
          <a:xfrm>
            <a:off x="457200" y="6356354"/>
            <a:ext cx="2133600" cy="365125"/>
          </a:xfrm>
          <a:prstGeom prst="rect">
            <a:avLst/>
          </a:prstGeom>
        </p:spPr>
        <p:txBody>
          <a:bodyPr vert="horz" lIns="91430" tIns="45716" rIns="91430" bIns="45716" rtlCol="0" anchor="ctr"/>
          <a:lstStyle>
            <a:lvl1pPr algn="l">
              <a:defRPr sz="1200">
                <a:solidFill>
                  <a:schemeClr val="tx1">
                    <a:tint val="75000"/>
                  </a:schemeClr>
                </a:solidFill>
              </a:defRPr>
            </a:lvl1pPr>
          </a:lstStyle>
          <a:p>
            <a:fld id="{21B023BB-B07B-462D-AA1A-C169FE191667}" type="datetime1">
              <a:rPr lang="de-AT" smtClean="0"/>
              <a:t>26.11.2015</a:t>
            </a:fld>
            <a:endParaRPr lang="de-AT"/>
          </a:p>
        </p:txBody>
      </p:sp>
      <p:sp>
        <p:nvSpPr>
          <p:cNvPr id="5" name="Fußzeilenplatzhalter 4"/>
          <p:cNvSpPr>
            <a:spLocks noGrp="1"/>
          </p:cNvSpPr>
          <p:nvPr>
            <p:ph type="ftr" sz="quarter" idx="3"/>
          </p:nvPr>
        </p:nvSpPr>
        <p:spPr>
          <a:xfrm>
            <a:off x="3124201" y="6356354"/>
            <a:ext cx="2895600" cy="365125"/>
          </a:xfrm>
          <a:prstGeom prst="rect">
            <a:avLst/>
          </a:prstGeom>
        </p:spPr>
        <p:txBody>
          <a:bodyPr vert="horz" lIns="91430" tIns="45716" rIns="91430" bIns="45716" rtlCol="0" anchor="ctr"/>
          <a:lstStyle>
            <a:lvl1pPr algn="ctr">
              <a:defRPr sz="1200">
                <a:solidFill>
                  <a:schemeClr val="tx1">
                    <a:tint val="75000"/>
                  </a:schemeClr>
                </a:solidFill>
              </a:defRPr>
            </a:lvl1pPr>
          </a:lstStyle>
          <a:p>
            <a:endParaRPr lang="de-AT"/>
          </a:p>
        </p:txBody>
      </p:sp>
      <p:sp>
        <p:nvSpPr>
          <p:cNvPr id="6" name="Foliennummernplatzhalter 5"/>
          <p:cNvSpPr>
            <a:spLocks noGrp="1"/>
          </p:cNvSpPr>
          <p:nvPr>
            <p:ph type="sldNum" sz="quarter" idx="4"/>
          </p:nvPr>
        </p:nvSpPr>
        <p:spPr>
          <a:xfrm>
            <a:off x="6553200" y="6356354"/>
            <a:ext cx="2133600" cy="365125"/>
          </a:xfrm>
          <a:prstGeom prst="rect">
            <a:avLst/>
          </a:prstGeom>
        </p:spPr>
        <p:txBody>
          <a:bodyPr vert="horz" lIns="91430" tIns="45716" rIns="91430" bIns="45716" rtlCol="0" anchor="ctr"/>
          <a:lstStyle>
            <a:lvl1pPr algn="r">
              <a:defRPr sz="1200">
                <a:solidFill>
                  <a:schemeClr val="tx1">
                    <a:tint val="75000"/>
                  </a:schemeClr>
                </a:solidFill>
              </a:defRPr>
            </a:lvl1pPr>
          </a:lstStyle>
          <a:p>
            <a:fld id="{55430891-348E-46CC-A8E9-D42585F2C63A}" type="slidenum">
              <a:rPr lang="de-AT" smtClean="0"/>
              <a:t>‹Nr.›</a:t>
            </a:fld>
            <a:endParaRPr lang="de-AT"/>
          </a:p>
        </p:txBody>
      </p:sp>
    </p:spTree>
    <p:extLst>
      <p:ext uri="{BB962C8B-B14F-4D97-AF65-F5344CB8AC3E}">
        <p14:creationId xmlns:p14="http://schemas.microsoft.com/office/powerpoint/2010/main" val="2784613418"/>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4657" r:id="rId10"/>
  </p:sldLayoutIdLst>
  <p:timing>
    <p:tnLst>
      <p:par>
        <p:cTn id="1" dur="indefinite" restart="never" nodeType="tmRoot"/>
      </p:par>
    </p:tnLst>
  </p:timing>
  <p:hf hdr="0" ftr="0" dt="0"/>
  <p:txStyles>
    <p:titleStyle>
      <a:lvl1pPr algn="ctr" defTabSz="914306" rtl="0" eaLnBrk="1" latinLnBrk="0" hangingPunct="1">
        <a:spcBef>
          <a:spcPct val="0"/>
        </a:spcBef>
        <a:buNone/>
        <a:defRPr sz="4400" kern="1200">
          <a:solidFill>
            <a:schemeClr val="tx1"/>
          </a:solidFill>
          <a:latin typeface="+mj-lt"/>
          <a:ea typeface="+mj-ea"/>
          <a:cs typeface="+mj-cs"/>
        </a:defRPr>
      </a:lvl1pPr>
    </p:titleStyle>
    <p:bodyStyle>
      <a:lvl1pPr marL="342865" indent="-342865" algn="l" defTabSz="914306"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74" indent="-285722" algn="l" defTabSz="914306"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83" indent="-228576" algn="l" defTabSz="914306"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036" indent="-228576" algn="l" defTabSz="914306"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190" indent="-228576" algn="l" defTabSz="914306"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343" indent="-228576" algn="l" defTabSz="91430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96" indent="-228576" algn="l" defTabSz="91430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50" indent="-228576" algn="l" defTabSz="91430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02" indent="-228576" algn="l" defTabSz="91430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306" rtl="0" eaLnBrk="1" latinLnBrk="0" hangingPunct="1">
        <a:defRPr sz="1800" kern="1200">
          <a:solidFill>
            <a:schemeClr val="tx1"/>
          </a:solidFill>
          <a:latin typeface="+mn-lt"/>
          <a:ea typeface="+mn-ea"/>
          <a:cs typeface="+mn-cs"/>
        </a:defRPr>
      </a:lvl1pPr>
      <a:lvl2pPr marL="457154" algn="l" defTabSz="914306" rtl="0" eaLnBrk="1" latinLnBrk="0" hangingPunct="1">
        <a:defRPr sz="1800" kern="1200">
          <a:solidFill>
            <a:schemeClr val="tx1"/>
          </a:solidFill>
          <a:latin typeface="+mn-lt"/>
          <a:ea typeface="+mn-ea"/>
          <a:cs typeface="+mn-cs"/>
        </a:defRPr>
      </a:lvl2pPr>
      <a:lvl3pPr marL="914306" algn="l" defTabSz="914306" rtl="0" eaLnBrk="1" latinLnBrk="0" hangingPunct="1">
        <a:defRPr sz="1800" kern="1200">
          <a:solidFill>
            <a:schemeClr val="tx1"/>
          </a:solidFill>
          <a:latin typeface="+mn-lt"/>
          <a:ea typeface="+mn-ea"/>
          <a:cs typeface="+mn-cs"/>
        </a:defRPr>
      </a:lvl3pPr>
      <a:lvl4pPr marL="1371460" algn="l" defTabSz="914306" rtl="0" eaLnBrk="1" latinLnBrk="0" hangingPunct="1">
        <a:defRPr sz="1800" kern="1200">
          <a:solidFill>
            <a:schemeClr val="tx1"/>
          </a:solidFill>
          <a:latin typeface="+mn-lt"/>
          <a:ea typeface="+mn-ea"/>
          <a:cs typeface="+mn-cs"/>
        </a:defRPr>
      </a:lvl4pPr>
      <a:lvl5pPr marL="1828613" algn="l" defTabSz="914306" rtl="0" eaLnBrk="1" latinLnBrk="0" hangingPunct="1">
        <a:defRPr sz="1800" kern="1200">
          <a:solidFill>
            <a:schemeClr val="tx1"/>
          </a:solidFill>
          <a:latin typeface="+mn-lt"/>
          <a:ea typeface="+mn-ea"/>
          <a:cs typeface="+mn-cs"/>
        </a:defRPr>
      </a:lvl5pPr>
      <a:lvl6pPr marL="2285766" algn="l" defTabSz="914306" rtl="0" eaLnBrk="1" latinLnBrk="0" hangingPunct="1">
        <a:defRPr sz="1800" kern="1200">
          <a:solidFill>
            <a:schemeClr val="tx1"/>
          </a:solidFill>
          <a:latin typeface="+mn-lt"/>
          <a:ea typeface="+mn-ea"/>
          <a:cs typeface="+mn-cs"/>
        </a:defRPr>
      </a:lvl6pPr>
      <a:lvl7pPr marL="2742920" algn="l" defTabSz="914306" rtl="0" eaLnBrk="1" latinLnBrk="0" hangingPunct="1">
        <a:defRPr sz="1800" kern="1200">
          <a:solidFill>
            <a:schemeClr val="tx1"/>
          </a:solidFill>
          <a:latin typeface="+mn-lt"/>
          <a:ea typeface="+mn-ea"/>
          <a:cs typeface="+mn-cs"/>
        </a:defRPr>
      </a:lvl7pPr>
      <a:lvl8pPr marL="3200072" algn="l" defTabSz="914306" rtl="0" eaLnBrk="1" latinLnBrk="0" hangingPunct="1">
        <a:defRPr sz="1800" kern="1200">
          <a:solidFill>
            <a:schemeClr val="tx1"/>
          </a:solidFill>
          <a:latin typeface="+mn-lt"/>
          <a:ea typeface="+mn-ea"/>
          <a:cs typeface="+mn-cs"/>
        </a:defRPr>
      </a:lvl8pPr>
      <a:lvl9pPr marL="3657226" algn="l" defTabSz="91430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8" Type="http://schemas.openxmlformats.org/officeDocument/2006/relationships/hyperlink" Target="https://www.google.at/search?q=tablet+computer+smartphone&amp;source=lnms&amp;tbm=isch&amp;sa=X&amp;ved=0ahUKEwij58WW-KjJAhUD6xQKHWTXBmwQ_AUIBygB&amp;biw=1680&amp;bih=979#imgrc=VpUYuzTKwIq7bM%3A" TargetMode="External"/><Relationship Id="rId3" Type="http://schemas.openxmlformats.org/officeDocument/2006/relationships/hyperlink" Target="http://www.internationalcompetitionnetwork.org/uploads/library/doc627.pdf" TargetMode="External"/><Relationship Id="rId7" Type="http://schemas.openxmlformats.org/officeDocument/2006/relationships/hyperlink" Target="https://www.google.at/search?q=arrow&amp;source=lnms&amp;tbm=isch&amp;sa=X&amp;ved=0ahUKEwitnb6e-KjJAhVLcRQKHR3UCAUQ_AUIBygB&amp;biw=1680&amp;bih=979#imgrc=Lj319_Emkle5uM%3A" TargetMode="External"/><Relationship Id="rId2" Type="http://schemas.openxmlformats.org/officeDocument/2006/relationships/hyperlink" Target="http://ec.europa.eu/competition/ecn/ecn_recommendation_09122013_digital_evidence_en.pdf" TargetMode="External"/><Relationship Id="rId1" Type="http://schemas.openxmlformats.org/officeDocument/2006/relationships/slideLayout" Target="../slideLayouts/slideLayout9.xml"/><Relationship Id="rId6" Type="http://schemas.openxmlformats.org/officeDocument/2006/relationships/hyperlink" Target="https://www.google.at/search?q=envelope&amp;source=lnms&amp;tbm=isch&amp;sa=X&amp;ved=0ahUKEwim29TK96jJAhVIsxQKHd_JATcQ_AUIBygB&amp;biw=1680&amp;bih=979#tbm=isch&amp;q=notebook&amp;imgrc=ioGeq-kwp1BbSM%3A" TargetMode="External"/><Relationship Id="rId5" Type="http://schemas.openxmlformats.org/officeDocument/2006/relationships/hyperlink" Target="https://www.google.at/search?q=envelope&amp;source=lnms&amp;tbm=isch&amp;sa=X&amp;ved=0ahUKEwim29TK96jJAhVIsxQKHd_JATcQ_AUIBygB&amp;biw=1680&amp;bih=979#tbm=isch&amp;q=letter&amp;imgrc=ejWW9cjy4D7FDM%3A" TargetMode="External"/><Relationship Id="rId4" Type="http://schemas.openxmlformats.org/officeDocument/2006/relationships/hyperlink" Target="jeclap.oxfordjournals.org/cgi/content/full/lpv067?ijkey=zSIQSxdNRHxfCM2&amp;keytype=ref" TargetMode="External"/><Relationship Id="rId9" Type="http://schemas.openxmlformats.org/officeDocument/2006/relationships/hyperlink" Target="https://www.google.at/search?q=question+mark&amp;source=lnms&amp;tbm=isch&amp;sa=X&amp;ved=0ahUKEwiTpbCB96jJAhXLOBQKHS-_BDMQ_AUIBygB&amp;biw=1680&amp;bih=979#imgrc=Ym10eHX0NcpXKM%3A"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9.xml"/><Relationship Id="rId6" Type="http://schemas.openxmlformats.org/officeDocument/2006/relationships/image" Target="../media/image13.gif"/><Relationship Id="rId5" Type="http://schemas.openxmlformats.org/officeDocument/2006/relationships/image" Target="../media/image12.png"/><Relationship Id="rId4" Type="http://schemas.openxmlformats.org/officeDocument/2006/relationships/image" Target="../media/image11.jpeg"/></Relationships>
</file>

<file path=ppt/slides/_rels/slide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idx="4294967295"/>
          </p:nvPr>
        </p:nvSpPr>
        <p:spPr>
          <a:xfrm>
            <a:off x="827584" y="980728"/>
            <a:ext cx="8109248" cy="3168352"/>
          </a:xfrm>
        </p:spPr>
        <p:txBody>
          <a:bodyPr>
            <a:normAutofit/>
          </a:bodyPr>
          <a:lstStyle/>
          <a:p>
            <a:r>
              <a:rPr lang="en-GB" sz="3600" b="1" dirty="0" smtClean="0">
                <a:solidFill>
                  <a:schemeClr val="bg1"/>
                </a:solidFill>
              </a:rPr>
              <a:t>E-discovery </a:t>
            </a:r>
            <a:r>
              <a:rPr lang="en-GB" sz="3600" b="1" dirty="0" err="1" smtClean="0">
                <a:solidFill>
                  <a:schemeClr val="bg1"/>
                </a:solidFill>
              </a:rPr>
              <a:t>im</a:t>
            </a:r>
            <a:r>
              <a:rPr lang="en-GB" sz="3600" b="1" dirty="0" smtClean="0">
                <a:solidFill>
                  <a:schemeClr val="bg1"/>
                </a:solidFill>
              </a:rPr>
              <a:t> </a:t>
            </a:r>
            <a:r>
              <a:rPr lang="en-GB" sz="3600" b="1" dirty="0" err="1" smtClean="0">
                <a:solidFill>
                  <a:schemeClr val="bg1"/>
                </a:solidFill>
              </a:rPr>
              <a:t>Kartellrecht</a:t>
            </a:r>
            <a:r>
              <a:rPr lang="en-GB" sz="3600" b="1" dirty="0" smtClean="0">
                <a:solidFill>
                  <a:schemeClr val="bg1"/>
                </a:solidFill>
              </a:rPr>
              <a:t>: </a:t>
            </a:r>
            <a:br>
              <a:rPr lang="en-GB" sz="3600" b="1" dirty="0" smtClean="0">
                <a:solidFill>
                  <a:schemeClr val="bg1"/>
                </a:solidFill>
              </a:rPr>
            </a:br>
            <a:r>
              <a:rPr lang="en-GB" sz="2900" b="1" dirty="0" err="1" smtClean="0">
                <a:solidFill>
                  <a:schemeClr val="bg1"/>
                </a:solidFill>
              </a:rPr>
              <a:t>Rechtliche</a:t>
            </a:r>
            <a:r>
              <a:rPr lang="en-GB" sz="2900" b="1" dirty="0" smtClean="0">
                <a:solidFill>
                  <a:schemeClr val="bg1"/>
                </a:solidFill>
              </a:rPr>
              <a:t> </a:t>
            </a:r>
            <a:r>
              <a:rPr lang="en-GB" sz="2900" b="1" dirty="0" err="1">
                <a:solidFill>
                  <a:schemeClr val="bg1"/>
                </a:solidFill>
              </a:rPr>
              <a:t>Rahmenbedingungen</a:t>
            </a:r>
            <a:r>
              <a:rPr lang="en-GB" sz="2900" b="1" dirty="0">
                <a:solidFill>
                  <a:schemeClr val="bg1"/>
                </a:solidFill>
              </a:rPr>
              <a:t>, </a:t>
            </a:r>
            <a:r>
              <a:rPr lang="en-GB" sz="2900" b="1" dirty="0" err="1" smtClean="0">
                <a:solidFill>
                  <a:schemeClr val="bg1"/>
                </a:solidFill>
              </a:rPr>
              <a:t>praktische</a:t>
            </a:r>
            <a:r>
              <a:rPr lang="en-GB" sz="2900" b="1" dirty="0" smtClean="0">
                <a:solidFill>
                  <a:schemeClr val="bg1"/>
                </a:solidFill>
              </a:rPr>
              <a:t> </a:t>
            </a:r>
            <a:r>
              <a:rPr lang="en-GB" sz="2900" b="1" dirty="0" err="1">
                <a:solidFill>
                  <a:schemeClr val="bg1"/>
                </a:solidFill>
              </a:rPr>
              <a:t>Fragen</a:t>
            </a:r>
            <a:r>
              <a:rPr lang="en-GB" sz="3200" b="1" dirty="0">
                <a:solidFill>
                  <a:schemeClr val="bg1"/>
                </a:solidFill>
              </a:rPr>
              <a:t/>
            </a:r>
            <a:br>
              <a:rPr lang="en-GB" sz="3200" b="1" dirty="0">
                <a:solidFill>
                  <a:schemeClr val="bg1"/>
                </a:solidFill>
              </a:rPr>
            </a:br>
            <a:r>
              <a:rPr lang="en-GB" sz="2400" b="1" dirty="0">
                <a:solidFill>
                  <a:schemeClr val="bg1"/>
                </a:solidFill>
              </a:rPr>
              <a:t/>
            </a:r>
            <a:br>
              <a:rPr lang="en-GB" sz="2400" b="1" dirty="0">
                <a:solidFill>
                  <a:schemeClr val="bg1"/>
                </a:solidFill>
              </a:rPr>
            </a:br>
            <a:r>
              <a:rPr lang="en-GB" sz="2900" dirty="0">
                <a:solidFill>
                  <a:schemeClr val="bg1"/>
                </a:solidFill>
              </a:rPr>
              <a:t>19. BWB Competition Talk: "</a:t>
            </a:r>
            <a:r>
              <a:rPr lang="en-GB" sz="2900" dirty="0" err="1">
                <a:solidFill>
                  <a:schemeClr val="bg1"/>
                </a:solidFill>
              </a:rPr>
              <a:t>Hausdurchsuchungen</a:t>
            </a:r>
            <a:r>
              <a:rPr lang="en-GB" sz="2900" dirty="0">
                <a:solidFill>
                  <a:schemeClr val="bg1"/>
                </a:solidFill>
              </a:rPr>
              <a:t>"</a:t>
            </a:r>
            <a:endParaRPr lang="de-AT" sz="2900" dirty="0">
              <a:solidFill>
                <a:schemeClr val="bg1"/>
              </a:solidFill>
            </a:endParaRPr>
          </a:p>
        </p:txBody>
      </p:sp>
      <p:sp>
        <p:nvSpPr>
          <p:cNvPr id="3" name="Untertitel 2"/>
          <p:cNvSpPr>
            <a:spLocks noGrp="1"/>
          </p:cNvSpPr>
          <p:nvPr>
            <p:ph type="body" sz="quarter" idx="4294967295"/>
          </p:nvPr>
        </p:nvSpPr>
        <p:spPr>
          <a:xfrm>
            <a:off x="3707904" y="5301208"/>
            <a:ext cx="5760641" cy="1556792"/>
          </a:xfrm>
        </p:spPr>
        <p:txBody>
          <a:bodyPr>
            <a:noAutofit/>
          </a:bodyPr>
          <a:lstStyle/>
          <a:p>
            <a:pPr marL="0" indent="0" algn="ctr">
              <a:buNone/>
            </a:pPr>
            <a:r>
              <a:rPr lang="en-GB" sz="2400" dirty="0" smtClean="0">
                <a:solidFill>
                  <a:schemeClr val="bg1"/>
                </a:solidFill>
              </a:rPr>
              <a:t>Institut </a:t>
            </a:r>
            <a:r>
              <a:rPr lang="en-GB" sz="2400" dirty="0">
                <a:solidFill>
                  <a:schemeClr val="bg1"/>
                </a:solidFill>
              </a:rPr>
              <a:t>für </a:t>
            </a:r>
            <a:r>
              <a:rPr lang="en-GB" sz="2400" dirty="0" err="1">
                <a:solidFill>
                  <a:schemeClr val="bg1"/>
                </a:solidFill>
              </a:rPr>
              <a:t>Unternehmensrecht</a:t>
            </a:r>
            <a:r>
              <a:rPr lang="en-GB" sz="2400" dirty="0">
                <a:solidFill>
                  <a:schemeClr val="bg1"/>
                </a:solidFill>
              </a:rPr>
              <a:t> und Internationales Wirtschaftsrecht</a:t>
            </a:r>
          </a:p>
          <a:p>
            <a:pPr marL="0" indent="0" algn="ctr">
              <a:buNone/>
            </a:pPr>
            <a:endParaRPr lang="en-GB" sz="1600" dirty="0">
              <a:solidFill>
                <a:schemeClr val="bg1"/>
              </a:solidFill>
            </a:endParaRPr>
          </a:p>
          <a:p>
            <a:pPr marL="0" indent="0" algn="ctr">
              <a:buNone/>
            </a:pPr>
            <a:r>
              <a:rPr lang="en-GB" sz="1600" dirty="0">
                <a:solidFill>
                  <a:schemeClr val="bg1"/>
                </a:solidFill>
              </a:rPr>
              <a:t>Graz, </a:t>
            </a:r>
            <a:r>
              <a:rPr lang="en-GB" sz="1600" dirty="0" smtClean="0">
                <a:solidFill>
                  <a:schemeClr val="bg1"/>
                </a:solidFill>
              </a:rPr>
              <a:t>26.11.2015</a:t>
            </a:r>
            <a:endParaRPr lang="en-GB" sz="3600" dirty="0">
              <a:solidFill>
                <a:schemeClr val="bg1"/>
              </a:solidFill>
            </a:endParaRPr>
          </a:p>
        </p:txBody>
      </p:sp>
      <p:sp>
        <p:nvSpPr>
          <p:cNvPr id="4" name="Untertitel 2"/>
          <p:cNvSpPr txBox="1">
            <a:spLocks/>
          </p:cNvSpPr>
          <p:nvPr/>
        </p:nvSpPr>
        <p:spPr>
          <a:xfrm>
            <a:off x="2987824" y="4405300"/>
            <a:ext cx="5760641" cy="639688"/>
          </a:xfrm>
          <a:prstGeom prst="rect">
            <a:avLst/>
          </a:prstGeom>
        </p:spPr>
        <p:txBody>
          <a:bodyPr vert="horz" lIns="91430" tIns="45716" rIns="91430" bIns="45716" rtlCol="0">
            <a:noAutofit/>
          </a:bodyPr>
          <a:lstStyle>
            <a:lvl1pPr marL="342865" indent="-342865" algn="l" defTabSz="914306"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74" indent="-285722" algn="l" defTabSz="914306"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83" indent="-228576" algn="l" defTabSz="914306"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036" indent="-228576" algn="l" defTabSz="914306"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190" indent="-228576" algn="l" defTabSz="914306"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343" indent="-228576" algn="l" defTabSz="91430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96" indent="-228576" algn="l" defTabSz="91430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50" indent="-228576" algn="l" defTabSz="91430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02" indent="-228576" algn="l" defTabSz="914306"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fontAlgn="auto">
              <a:spcAft>
                <a:spcPts val="0"/>
              </a:spcAft>
              <a:buFont typeface="Arial" pitchFamily="34" charset="0"/>
              <a:buNone/>
            </a:pPr>
            <a:r>
              <a:rPr lang="en-GB" sz="2400" b="1" dirty="0" smtClean="0">
                <a:solidFill>
                  <a:schemeClr val="bg1"/>
                </a:solidFill>
              </a:rPr>
              <a:t>Ass.-</a:t>
            </a:r>
            <a:r>
              <a:rPr lang="en-GB" sz="2400" b="1" dirty="0" err="1" smtClean="0">
                <a:solidFill>
                  <a:schemeClr val="bg1"/>
                </a:solidFill>
              </a:rPr>
              <a:t>Prof.</a:t>
            </a:r>
            <a:r>
              <a:rPr lang="en-GB" sz="2400" b="1" dirty="0" smtClean="0">
                <a:solidFill>
                  <a:schemeClr val="bg1"/>
                </a:solidFill>
              </a:rPr>
              <a:t> Mag. </a:t>
            </a:r>
            <a:r>
              <a:rPr lang="en-GB" sz="2400" b="1" dirty="0" err="1" smtClean="0">
                <a:solidFill>
                  <a:schemeClr val="bg1"/>
                </a:solidFill>
              </a:rPr>
              <a:t>Dr.</a:t>
            </a:r>
            <a:r>
              <a:rPr lang="en-GB" sz="2400" b="1" dirty="0" smtClean="0">
                <a:solidFill>
                  <a:schemeClr val="bg1"/>
                </a:solidFill>
              </a:rPr>
              <a:t> Viktoria Robertson, </a:t>
            </a:r>
            <a:r>
              <a:rPr lang="en-GB" sz="2400" b="1" dirty="0" err="1" smtClean="0">
                <a:solidFill>
                  <a:schemeClr val="bg1"/>
                </a:solidFill>
              </a:rPr>
              <a:t>MJur</a:t>
            </a:r>
            <a:endParaRPr lang="en-GB" sz="2400" b="1" dirty="0" smtClean="0">
              <a:solidFill>
                <a:schemeClr val="bg1"/>
              </a:solidFill>
              <a:cs typeface="Arial" charset="0"/>
            </a:endParaRPr>
          </a:p>
        </p:txBody>
      </p:sp>
    </p:spTree>
    <p:extLst>
      <p:ext uri="{BB962C8B-B14F-4D97-AF65-F5344CB8AC3E}">
        <p14:creationId xmlns:p14="http://schemas.microsoft.com/office/powerpoint/2010/main" val="3332514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ctrTitle"/>
          </p:nvPr>
        </p:nvSpPr>
        <p:spPr>
          <a:xfrm>
            <a:off x="467544" y="620689"/>
            <a:ext cx="8352927" cy="648073"/>
          </a:xfrm>
        </p:spPr>
        <p:txBody>
          <a:bodyPr/>
          <a:lstStyle/>
          <a:p>
            <a:r>
              <a:rPr lang="en-GB" sz="3400" dirty="0" err="1" smtClean="0"/>
              <a:t>Rechtsprechung</a:t>
            </a:r>
            <a:r>
              <a:rPr lang="en-GB" sz="3400" dirty="0" smtClean="0"/>
              <a:t> </a:t>
            </a:r>
            <a:r>
              <a:rPr lang="en-GB" sz="3400" dirty="0" err="1" smtClean="0"/>
              <a:t>zur</a:t>
            </a:r>
            <a:r>
              <a:rPr lang="en-GB" sz="3400" dirty="0" smtClean="0"/>
              <a:t> e-discovery</a:t>
            </a:r>
          </a:p>
        </p:txBody>
      </p:sp>
      <p:sp>
        <p:nvSpPr>
          <p:cNvPr id="5123" name="Inhaltsplatzhalter 2"/>
          <p:cNvSpPr>
            <a:spLocks noGrp="1"/>
          </p:cNvSpPr>
          <p:nvPr>
            <p:ph type="body" sz="quarter" idx="13"/>
          </p:nvPr>
        </p:nvSpPr>
        <p:spPr>
          <a:xfrm>
            <a:off x="467545" y="1628800"/>
            <a:ext cx="8208912" cy="4464496"/>
          </a:xfrm>
        </p:spPr>
        <p:txBody>
          <a:bodyPr>
            <a:normAutofit/>
          </a:bodyPr>
          <a:lstStyle/>
          <a:p>
            <a:pPr>
              <a:defRPr/>
            </a:pPr>
            <a:r>
              <a:rPr lang="en-GB" sz="2000" dirty="0" smtClean="0"/>
              <a:t>OGH </a:t>
            </a:r>
            <a:r>
              <a:rPr lang="en-GB" sz="2000" dirty="0" err="1" smtClean="0"/>
              <a:t>als</a:t>
            </a:r>
            <a:r>
              <a:rPr lang="en-GB" sz="2000" dirty="0" smtClean="0"/>
              <a:t> KOG: </a:t>
            </a:r>
            <a:r>
              <a:rPr lang="en-GB" sz="2000" i="1" dirty="0" smtClean="0"/>
              <a:t>Spar</a:t>
            </a:r>
            <a:r>
              <a:rPr lang="en-GB" sz="2000" dirty="0" smtClean="0"/>
              <a:t>, </a:t>
            </a:r>
            <a:r>
              <a:rPr lang="en-GB" sz="2000" dirty="0" err="1" smtClean="0"/>
              <a:t>Rs</a:t>
            </a:r>
            <a:r>
              <a:rPr lang="en-GB" sz="2000" dirty="0" smtClean="0"/>
              <a:t> </a:t>
            </a:r>
            <a:r>
              <a:rPr lang="de-AT" sz="2000" dirty="0" smtClean="0"/>
              <a:t>16</a:t>
            </a:r>
            <a:r>
              <a:rPr lang="de-AT" sz="2000" dirty="0"/>
              <a:t> Ok 8/13 &amp; 16 Ok 9/13, </a:t>
            </a:r>
            <a:r>
              <a:rPr lang="de-AT" sz="2000" dirty="0" smtClean="0"/>
              <a:t>14. Februar </a:t>
            </a:r>
            <a:r>
              <a:rPr lang="de-AT" sz="2000" dirty="0"/>
              <a:t>2014</a:t>
            </a:r>
            <a:endParaRPr lang="en-GB" sz="2000" dirty="0" smtClean="0"/>
          </a:p>
          <a:p>
            <a:pPr lvl="1">
              <a:defRPr/>
            </a:pPr>
            <a:r>
              <a:rPr lang="en-GB" sz="1600" dirty="0" smtClean="0"/>
              <a:t>Spar </a:t>
            </a:r>
            <a:r>
              <a:rPr lang="en-GB" sz="1600" dirty="0" err="1" smtClean="0"/>
              <a:t>verweigerte</a:t>
            </a:r>
            <a:r>
              <a:rPr lang="en-GB" sz="1600" dirty="0" smtClean="0"/>
              <a:t> </a:t>
            </a:r>
            <a:r>
              <a:rPr lang="en-GB" sz="1600" dirty="0" err="1" smtClean="0"/>
              <a:t>Übermittlung</a:t>
            </a:r>
            <a:r>
              <a:rPr lang="en-GB" sz="1600" dirty="0" smtClean="0"/>
              <a:t> von IT-</a:t>
            </a:r>
            <a:r>
              <a:rPr lang="en-GB" sz="1600" dirty="0" err="1" smtClean="0"/>
              <a:t>Daten</a:t>
            </a:r>
            <a:endParaRPr lang="en-GB" sz="1600" dirty="0" smtClean="0"/>
          </a:p>
          <a:p>
            <a:pPr lvl="1">
              <a:defRPr/>
            </a:pPr>
            <a:r>
              <a:rPr lang="en-GB" sz="1600" dirty="0" err="1" smtClean="0"/>
              <a:t>Kartellgericht</a:t>
            </a:r>
            <a:r>
              <a:rPr lang="en-GB" sz="1600" dirty="0" smtClean="0"/>
              <a:t> </a:t>
            </a:r>
            <a:r>
              <a:rPr lang="en-GB" sz="1600" dirty="0" err="1" smtClean="0"/>
              <a:t>erweiterte</a:t>
            </a:r>
            <a:r>
              <a:rPr lang="en-GB" sz="1600" dirty="0" smtClean="0"/>
              <a:t> </a:t>
            </a:r>
            <a:r>
              <a:rPr lang="en-GB" sz="1600" dirty="0" err="1" smtClean="0"/>
              <a:t>Hausdurchsuchungsbefehl</a:t>
            </a:r>
            <a:r>
              <a:rPr lang="en-GB" sz="1600" dirty="0" smtClean="0"/>
              <a:t> auf </a:t>
            </a:r>
            <a:r>
              <a:rPr lang="en-GB" sz="1600" dirty="0" err="1" smtClean="0"/>
              <a:t>jenen</a:t>
            </a:r>
            <a:r>
              <a:rPr lang="en-GB" sz="1600" dirty="0" smtClean="0"/>
              <a:t> </a:t>
            </a:r>
            <a:r>
              <a:rPr lang="en-GB" sz="1600" dirty="0" err="1" smtClean="0"/>
              <a:t>Standort</a:t>
            </a:r>
            <a:r>
              <a:rPr lang="en-GB" sz="1600" dirty="0" smtClean="0"/>
              <a:t>, an </a:t>
            </a:r>
            <a:r>
              <a:rPr lang="en-GB" sz="1600" dirty="0" err="1" smtClean="0"/>
              <a:t>dem</a:t>
            </a:r>
            <a:r>
              <a:rPr lang="en-GB" sz="1600" dirty="0" smtClean="0"/>
              <a:t> die </a:t>
            </a:r>
            <a:r>
              <a:rPr lang="en-GB" sz="1600" dirty="0" err="1" smtClean="0"/>
              <a:t>Daten</a:t>
            </a:r>
            <a:r>
              <a:rPr lang="en-GB" sz="1600" dirty="0" smtClean="0"/>
              <a:t> </a:t>
            </a:r>
            <a:r>
              <a:rPr lang="en-GB" sz="1600" dirty="0" err="1" smtClean="0"/>
              <a:t>gespeichert</a:t>
            </a:r>
            <a:r>
              <a:rPr lang="en-GB" sz="1600" dirty="0" smtClean="0"/>
              <a:t> </a:t>
            </a:r>
            <a:r>
              <a:rPr lang="en-GB" sz="1600" dirty="0" err="1" smtClean="0"/>
              <a:t>waren</a:t>
            </a:r>
            <a:endParaRPr lang="en-GB" sz="1600" dirty="0" smtClean="0"/>
          </a:p>
          <a:p>
            <a:pPr>
              <a:defRPr/>
            </a:pPr>
            <a:r>
              <a:rPr lang="en-GB" sz="2000" dirty="0" err="1" smtClean="0"/>
              <a:t>VwGH</a:t>
            </a:r>
            <a:r>
              <a:rPr lang="en-GB" sz="2000" dirty="0" smtClean="0"/>
              <a:t>: </a:t>
            </a:r>
            <a:r>
              <a:rPr lang="en-GB" sz="2000" i="1" dirty="0" smtClean="0"/>
              <a:t>Spar</a:t>
            </a:r>
            <a:r>
              <a:rPr lang="en-GB" sz="2000" dirty="0" smtClean="0"/>
              <a:t>, </a:t>
            </a:r>
            <a:r>
              <a:rPr lang="en-GB" sz="2000" dirty="0" err="1" smtClean="0"/>
              <a:t>Rs</a:t>
            </a:r>
            <a:r>
              <a:rPr lang="en-GB" sz="2000" dirty="0" smtClean="0"/>
              <a:t> </a:t>
            </a:r>
            <a:r>
              <a:rPr lang="de-AT" sz="2000" dirty="0"/>
              <a:t>Ra 2014/04/0046 </a:t>
            </a:r>
            <a:r>
              <a:rPr lang="de-AT" sz="2000" dirty="0" smtClean="0"/>
              <a:t>bis /0051</a:t>
            </a:r>
            <a:r>
              <a:rPr lang="de-AT" sz="2000" dirty="0"/>
              <a:t>, </a:t>
            </a:r>
            <a:r>
              <a:rPr lang="de-AT" sz="2000" dirty="0" smtClean="0"/>
              <a:t>22. </a:t>
            </a:r>
            <a:r>
              <a:rPr lang="de-AT" sz="2000" dirty="0"/>
              <a:t>April 2015</a:t>
            </a:r>
            <a:endParaRPr lang="en-GB" sz="2000" dirty="0" smtClean="0"/>
          </a:p>
          <a:p>
            <a:pPr lvl="1">
              <a:defRPr/>
            </a:pPr>
            <a:r>
              <a:rPr lang="en-GB" sz="1600" dirty="0" err="1" smtClean="0"/>
              <a:t>Ausschlaggebend</a:t>
            </a:r>
            <a:r>
              <a:rPr lang="en-GB" sz="1600" dirty="0" smtClean="0"/>
              <a:t> für </a:t>
            </a:r>
            <a:r>
              <a:rPr lang="en-GB" sz="1600" dirty="0" err="1" smtClean="0"/>
              <a:t>Maßnahmenbeschwerde</a:t>
            </a:r>
            <a:r>
              <a:rPr lang="en-GB" sz="1600" dirty="0" smtClean="0"/>
              <a:t>: War die e-discovery </a:t>
            </a:r>
            <a:r>
              <a:rPr lang="en-GB" sz="1600" dirty="0" err="1" smtClean="0"/>
              <a:t>rechtlich</a:t>
            </a:r>
            <a:r>
              <a:rPr lang="en-GB" sz="1600" dirty="0" smtClean="0"/>
              <a:t> </a:t>
            </a:r>
            <a:r>
              <a:rPr lang="en-GB" sz="1600" dirty="0" err="1" smtClean="0"/>
              <a:t>gedeckt</a:t>
            </a:r>
            <a:r>
              <a:rPr lang="en-GB" sz="1600" dirty="0" smtClean="0"/>
              <a:t>?</a:t>
            </a:r>
          </a:p>
          <a:p>
            <a:pPr lvl="1">
              <a:defRPr/>
            </a:pPr>
            <a:r>
              <a:rPr lang="en-GB" sz="1600" dirty="0" err="1" smtClean="0"/>
              <a:t>VwGH</a:t>
            </a:r>
            <a:endParaRPr lang="en-GB" sz="1600" dirty="0" smtClean="0"/>
          </a:p>
          <a:p>
            <a:pPr lvl="2">
              <a:defRPr/>
            </a:pPr>
            <a:r>
              <a:rPr lang="en-GB" sz="1500" dirty="0" err="1" smtClean="0"/>
              <a:t>Hausdurchsuchungsbefehl</a:t>
            </a:r>
            <a:r>
              <a:rPr lang="en-GB" sz="1500" dirty="0" smtClean="0"/>
              <a:t> des </a:t>
            </a:r>
            <a:r>
              <a:rPr lang="en-GB" sz="1500" dirty="0" err="1" smtClean="0"/>
              <a:t>Kartellgerichts</a:t>
            </a:r>
            <a:r>
              <a:rPr lang="en-GB" sz="1500" dirty="0" smtClean="0"/>
              <a:t> </a:t>
            </a:r>
            <a:r>
              <a:rPr lang="en-GB" sz="1500" dirty="0" err="1" smtClean="0"/>
              <a:t>ordnete</a:t>
            </a:r>
            <a:r>
              <a:rPr lang="en-GB" sz="1500" dirty="0" smtClean="0"/>
              <a:t> </a:t>
            </a:r>
            <a:r>
              <a:rPr lang="en-GB" sz="1500" dirty="0" err="1" smtClean="0"/>
              <a:t>explizit</a:t>
            </a:r>
            <a:r>
              <a:rPr lang="en-GB" sz="1500" dirty="0" smtClean="0"/>
              <a:t> </a:t>
            </a:r>
            <a:r>
              <a:rPr lang="de-AT" sz="1500" dirty="0" smtClean="0"/>
              <a:t>„die </a:t>
            </a:r>
            <a:r>
              <a:rPr lang="de-AT" sz="1500" dirty="0"/>
              <a:t>Sicherstellung von physischen und elektronischen </a:t>
            </a:r>
            <a:r>
              <a:rPr lang="de-AT" sz="1500" dirty="0" smtClean="0"/>
              <a:t>Kopien“</a:t>
            </a:r>
            <a:r>
              <a:rPr lang="en-GB" sz="1500" dirty="0" smtClean="0"/>
              <a:t> an</a:t>
            </a:r>
            <a:endParaRPr lang="en-GB" sz="1500" dirty="0"/>
          </a:p>
          <a:p>
            <a:pPr lvl="2">
              <a:defRPr/>
            </a:pPr>
            <a:r>
              <a:rPr lang="pl-PL" sz="1500" dirty="0" smtClean="0"/>
              <a:t>§ 11a</a:t>
            </a:r>
            <a:r>
              <a:rPr lang="de-AT" sz="1500" dirty="0" smtClean="0"/>
              <a:t>(1) </a:t>
            </a:r>
            <a:r>
              <a:rPr lang="pl-PL" sz="1500" dirty="0" smtClean="0"/>
              <a:t>Z </a:t>
            </a:r>
            <a:r>
              <a:rPr lang="pl-PL" sz="1500" dirty="0"/>
              <a:t>2 WettbG </a:t>
            </a:r>
            <a:r>
              <a:rPr lang="de-AT" sz="1500" dirty="0" smtClean="0"/>
              <a:t>umfasst auch elektronische Unterlagen – „Access </a:t>
            </a:r>
            <a:r>
              <a:rPr lang="de-AT" sz="1500" dirty="0" err="1" smtClean="0"/>
              <a:t>approach</a:t>
            </a:r>
            <a:r>
              <a:rPr lang="de-AT" sz="1500" dirty="0" smtClean="0"/>
              <a:t>“</a:t>
            </a:r>
          </a:p>
          <a:p>
            <a:pPr lvl="2">
              <a:defRPr/>
            </a:pPr>
            <a:r>
              <a:rPr lang="de-AT" sz="1500" dirty="0" smtClean="0"/>
              <a:t>Hausdurchsuchungsbefehle ordneten die </a:t>
            </a:r>
            <a:r>
              <a:rPr lang="de-AT" sz="1500" dirty="0"/>
              <a:t>Sicherstellung (auch) von elektronischen Kopien </a:t>
            </a:r>
            <a:r>
              <a:rPr lang="de-AT" sz="1500" dirty="0" smtClean="0"/>
              <a:t>an, daher auch Einsatz </a:t>
            </a:r>
            <a:r>
              <a:rPr lang="de-AT" sz="1500" dirty="0"/>
              <a:t>von forensischer Software </a:t>
            </a:r>
            <a:r>
              <a:rPr lang="de-AT" sz="1500" dirty="0" smtClean="0"/>
              <a:t>gedeckt (insb in Zusammenschau mit § 14 </a:t>
            </a:r>
            <a:r>
              <a:rPr lang="de-AT" sz="1500" dirty="0" err="1" smtClean="0"/>
              <a:t>Abs</a:t>
            </a:r>
            <a:r>
              <a:rPr lang="de-AT" sz="1500" dirty="0" smtClean="0"/>
              <a:t> 2 </a:t>
            </a:r>
            <a:r>
              <a:rPr lang="de-AT" sz="1500" dirty="0" err="1" smtClean="0"/>
              <a:t>WettbG</a:t>
            </a:r>
            <a:r>
              <a:rPr lang="de-AT" sz="1500" dirty="0" smtClean="0"/>
              <a:t>)</a:t>
            </a:r>
          </a:p>
          <a:p>
            <a:pPr lvl="2">
              <a:defRPr/>
            </a:pPr>
            <a:r>
              <a:rPr lang="de-AT" sz="1500" dirty="0" smtClean="0"/>
              <a:t>Einsatz konkret verwendeter Programme</a:t>
            </a:r>
            <a:endParaRPr lang="en-GB" sz="1500" dirty="0" smtClean="0"/>
          </a:p>
        </p:txBody>
      </p:sp>
    </p:spTree>
    <p:extLst>
      <p:ext uri="{BB962C8B-B14F-4D97-AF65-F5344CB8AC3E}">
        <p14:creationId xmlns:p14="http://schemas.microsoft.com/office/powerpoint/2010/main" val="36005912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ctrTitle"/>
          </p:nvPr>
        </p:nvSpPr>
        <p:spPr>
          <a:xfrm>
            <a:off x="467544" y="620689"/>
            <a:ext cx="8352927" cy="648073"/>
          </a:xfrm>
        </p:spPr>
        <p:txBody>
          <a:bodyPr/>
          <a:lstStyle/>
          <a:p>
            <a:r>
              <a:rPr lang="en-GB" sz="3400" dirty="0" err="1" smtClean="0"/>
              <a:t>Rechtsprechung</a:t>
            </a:r>
            <a:r>
              <a:rPr lang="en-GB" sz="3400" dirty="0" smtClean="0"/>
              <a:t> </a:t>
            </a:r>
            <a:r>
              <a:rPr lang="en-GB" sz="3400" dirty="0" err="1" smtClean="0"/>
              <a:t>zur</a:t>
            </a:r>
            <a:r>
              <a:rPr lang="en-GB" sz="3400" dirty="0" smtClean="0"/>
              <a:t> e-discovery</a:t>
            </a:r>
          </a:p>
        </p:txBody>
      </p:sp>
      <p:sp>
        <p:nvSpPr>
          <p:cNvPr id="5123" name="Inhaltsplatzhalter 2"/>
          <p:cNvSpPr>
            <a:spLocks noGrp="1"/>
          </p:cNvSpPr>
          <p:nvPr>
            <p:ph type="body" sz="quarter" idx="13"/>
          </p:nvPr>
        </p:nvSpPr>
        <p:spPr>
          <a:xfrm>
            <a:off x="467545" y="1628800"/>
            <a:ext cx="8208912" cy="4464496"/>
          </a:xfrm>
        </p:spPr>
        <p:txBody>
          <a:bodyPr>
            <a:normAutofit fontScale="92500"/>
          </a:bodyPr>
          <a:lstStyle/>
          <a:p>
            <a:pPr>
              <a:defRPr/>
            </a:pPr>
            <a:r>
              <a:rPr lang="en-GB" sz="2000" dirty="0" err="1" smtClean="0"/>
              <a:t>EuG</a:t>
            </a:r>
            <a:r>
              <a:rPr lang="en-GB" sz="2000" dirty="0" smtClean="0"/>
              <a:t>: </a:t>
            </a:r>
            <a:r>
              <a:rPr lang="en-GB" sz="2000" i="1" dirty="0" err="1" smtClean="0"/>
              <a:t>Nexans</a:t>
            </a:r>
            <a:r>
              <a:rPr lang="en-GB" sz="2000" dirty="0" smtClean="0"/>
              <a:t>, </a:t>
            </a:r>
            <a:r>
              <a:rPr lang="en-GB" sz="2000" dirty="0" err="1" smtClean="0"/>
              <a:t>Rs</a:t>
            </a:r>
            <a:r>
              <a:rPr lang="en-GB" sz="2000" dirty="0" smtClean="0"/>
              <a:t> </a:t>
            </a:r>
            <a:r>
              <a:rPr lang="fr-FR" sz="2000" dirty="0" smtClean="0"/>
              <a:t>T-135/09</a:t>
            </a:r>
            <a:r>
              <a:rPr lang="en-GB" sz="2000" dirty="0" smtClean="0"/>
              <a:t>; </a:t>
            </a:r>
            <a:r>
              <a:rPr lang="en-GB" sz="2000" i="1" dirty="0" err="1" smtClean="0"/>
              <a:t>Prysmian</a:t>
            </a:r>
            <a:r>
              <a:rPr lang="en-GB" sz="2000" dirty="0" smtClean="0"/>
              <a:t>, </a:t>
            </a:r>
            <a:r>
              <a:rPr lang="en-GB" sz="2000" dirty="0" err="1" smtClean="0"/>
              <a:t>Rs</a:t>
            </a:r>
            <a:r>
              <a:rPr lang="en-GB" sz="2000" dirty="0" smtClean="0"/>
              <a:t> T-140/09; </a:t>
            </a:r>
            <a:r>
              <a:rPr lang="en-GB" sz="2000" dirty="0" err="1" smtClean="0"/>
              <a:t>beide</a:t>
            </a:r>
            <a:r>
              <a:rPr lang="en-GB" sz="2000" dirty="0" smtClean="0"/>
              <a:t> 14. November 2012</a:t>
            </a:r>
          </a:p>
          <a:p>
            <a:pPr lvl="1">
              <a:defRPr/>
            </a:pPr>
            <a:r>
              <a:rPr lang="en-GB" sz="1600" i="1" dirty="0" err="1" smtClean="0"/>
              <a:t>Nexans</a:t>
            </a:r>
            <a:r>
              <a:rPr lang="en-GB" sz="1600" dirty="0" smtClean="0"/>
              <a:t>: </a:t>
            </a:r>
            <a:r>
              <a:rPr lang="de-AT" sz="1600" dirty="0" smtClean="0"/>
              <a:t>forensische Kopien der </a:t>
            </a:r>
            <a:r>
              <a:rPr lang="de-AT" sz="1600" dirty="0"/>
              <a:t>Festplatte des Computers von Herrn </a:t>
            </a:r>
            <a:r>
              <a:rPr lang="de-AT" sz="1600" dirty="0" smtClean="0"/>
              <a:t>C für </a:t>
            </a:r>
            <a:r>
              <a:rPr lang="de-AT" sz="1600" i="1" dirty="0" err="1" smtClean="0"/>
              <a:t>continued</a:t>
            </a:r>
            <a:r>
              <a:rPr lang="de-AT" sz="1600" i="1" dirty="0" smtClean="0"/>
              <a:t> </a:t>
            </a:r>
            <a:r>
              <a:rPr lang="de-AT" sz="1600" i="1" dirty="0" err="1" smtClean="0"/>
              <a:t>inspection</a:t>
            </a:r>
            <a:r>
              <a:rPr lang="de-AT" sz="1600" dirty="0" smtClean="0"/>
              <a:t>, Befragung von Herrn C</a:t>
            </a:r>
            <a:endParaRPr lang="en-GB" sz="1600" dirty="0" smtClean="0"/>
          </a:p>
          <a:p>
            <a:pPr lvl="1">
              <a:defRPr/>
            </a:pPr>
            <a:r>
              <a:rPr lang="en-GB" sz="1600" i="1" dirty="0" err="1" smtClean="0"/>
              <a:t>Prysmian</a:t>
            </a:r>
            <a:r>
              <a:rPr lang="en-GB" sz="1600" dirty="0" smtClean="0"/>
              <a:t>:</a:t>
            </a:r>
            <a:r>
              <a:rPr lang="en-GB" sz="1600" dirty="0"/>
              <a:t> </a:t>
            </a:r>
            <a:r>
              <a:rPr lang="en-GB" sz="1600" dirty="0" err="1" smtClean="0"/>
              <a:t>Kommission</a:t>
            </a:r>
            <a:r>
              <a:rPr lang="en-GB" sz="1600" dirty="0" smtClean="0"/>
              <a:t> </a:t>
            </a:r>
            <a:r>
              <a:rPr lang="en-GB" sz="1600" dirty="0" err="1" smtClean="0"/>
              <a:t>prüfte</a:t>
            </a:r>
            <a:r>
              <a:rPr lang="en-GB" sz="1600" dirty="0" smtClean="0"/>
              <a:t> 5 PCs von </a:t>
            </a:r>
            <a:r>
              <a:rPr lang="en-GB" sz="1600" dirty="0" err="1" smtClean="0"/>
              <a:t>Angestellten</a:t>
            </a:r>
            <a:r>
              <a:rPr lang="en-GB" sz="1600" dirty="0" smtClean="0"/>
              <a:t>, </a:t>
            </a:r>
            <a:r>
              <a:rPr lang="de-AT" sz="1600" dirty="0" smtClean="0"/>
              <a:t>forensische Kopien </a:t>
            </a:r>
            <a:r>
              <a:rPr lang="de-AT" sz="1600" dirty="0"/>
              <a:t>der Festplatte </a:t>
            </a:r>
            <a:r>
              <a:rPr lang="de-AT" sz="1600" dirty="0" smtClean="0"/>
              <a:t>von 3 dieser PCs </a:t>
            </a:r>
            <a:r>
              <a:rPr lang="de-AT" sz="1600" dirty="0"/>
              <a:t>für </a:t>
            </a:r>
            <a:r>
              <a:rPr lang="de-AT" sz="1600" i="1" dirty="0" err="1"/>
              <a:t>continued</a:t>
            </a:r>
            <a:r>
              <a:rPr lang="de-AT" sz="1600" i="1" dirty="0"/>
              <a:t> </a:t>
            </a:r>
            <a:r>
              <a:rPr lang="de-AT" sz="1600" i="1" dirty="0" err="1" smtClean="0"/>
              <a:t>inspection</a:t>
            </a:r>
            <a:endParaRPr lang="en-GB" sz="1600" i="1" dirty="0" smtClean="0"/>
          </a:p>
          <a:p>
            <a:pPr lvl="1">
              <a:defRPr/>
            </a:pPr>
            <a:r>
              <a:rPr lang="en-GB" sz="1600" dirty="0" err="1" smtClean="0"/>
              <a:t>Unternehmen</a:t>
            </a:r>
            <a:r>
              <a:rPr lang="en-GB" sz="1600" dirty="0" smtClean="0"/>
              <a:t> </a:t>
            </a:r>
            <a:r>
              <a:rPr lang="en-GB" sz="1600" dirty="0" err="1" smtClean="0"/>
              <a:t>versuchten</a:t>
            </a:r>
            <a:r>
              <a:rPr lang="en-GB" sz="1600" dirty="0" smtClean="0"/>
              <a:t> </a:t>
            </a:r>
            <a:r>
              <a:rPr lang="en-GB" sz="1600" dirty="0" err="1" smtClean="0"/>
              <a:t>jeweils</a:t>
            </a:r>
            <a:r>
              <a:rPr lang="en-GB" sz="1600" dirty="0" smtClean="0"/>
              <a:t>, </a:t>
            </a:r>
            <a:r>
              <a:rPr lang="en-GB" sz="1600" dirty="0" err="1" smtClean="0"/>
              <a:t>diese</a:t>
            </a:r>
            <a:r>
              <a:rPr lang="en-GB" sz="1600" dirty="0" smtClean="0"/>
              <a:t> </a:t>
            </a:r>
            <a:r>
              <a:rPr lang="en-GB" sz="1600" dirty="0" err="1" smtClean="0"/>
              <a:t>Vorgehensweise</a:t>
            </a:r>
            <a:r>
              <a:rPr lang="en-GB" sz="1600" dirty="0" smtClean="0"/>
              <a:t> </a:t>
            </a:r>
            <a:r>
              <a:rPr lang="en-GB" sz="1600" dirty="0" err="1" smtClean="0"/>
              <a:t>anzufechten</a:t>
            </a:r>
            <a:endParaRPr lang="en-GB" sz="1600" dirty="0" smtClean="0"/>
          </a:p>
          <a:p>
            <a:pPr lvl="1">
              <a:defRPr/>
            </a:pPr>
            <a:r>
              <a:rPr lang="en-GB" sz="1600" dirty="0" err="1" smtClean="0"/>
              <a:t>EuG</a:t>
            </a:r>
            <a:r>
              <a:rPr lang="en-GB" sz="1600" dirty="0" smtClean="0"/>
              <a:t>: </a:t>
            </a:r>
            <a:r>
              <a:rPr lang="en-GB" sz="1600" dirty="0" err="1" smtClean="0"/>
              <a:t>es</a:t>
            </a:r>
            <a:r>
              <a:rPr lang="en-GB" sz="1600" dirty="0" smtClean="0"/>
              <a:t> gab </a:t>
            </a:r>
            <a:r>
              <a:rPr lang="en-GB" sz="1600" dirty="0" err="1" smtClean="0"/>
              <a:t>keine</a:t>
            </a:r>
            <a:r>
              <a:rPr lang="en-GB" sz="1600" dirty="0" smtClean="0"/>
              <a:t> </a:t>
            </a:r>
            <a:r>
              <a:rPr lang="en-GB" sz="1600" dirty="0" err="1" smtClean="0"/>
              <a:t>Kommissions</a:t>
            </a:r>
            <a:r>
              <a:rPr lang="en-GB" sz="1600" dirty="0" smtClean="0"/>
              <a:t>-E – </a:t>
            </a:r>
            <a:r>
              <a:rPr lang="en-GB" sz="1600" dirty="0" err="1" smtClean="0"/>
              <a:t>Antrag</a:t>
            </a:r>
            <a:r>
              <a:rPr lang="en-GB" sz="1600" dirty="0" smtClean="0"/>
              <a:t> </a:t>
            </a:r>
            <a:r>
              <a:rPr lang="en-GB" sz="1600" dirty="0" err="1" smtClean="0"/>
              <a:t>unzulässig</a:t>
            </a:r>
            <a:endParaRPr lang="en-GB" sz="1600" dirty="0" smtClean="0"/>
          </a:p>
          <a:p>
            <a:pPr>
              <a:defRPr/>
            </a:pPr>
            <a:r>
              <a:rPr lang="en-GB" sz="2000" dirty="0" smtClean="0"/>
              <a:t>EGMR: </a:t>
            </a:r>
            <a:r>
              <a:rPr lang="en-GB" sz="2000" i="1" dirty="0" err="1" smtClean="0"/>
              <a:t>Robathin</a:t>
            </a:r>
            <a:r>
              <a:rPr lang="en-GB" sz="2000" i="1" dirty="0" smtClean="0"/>
              <a:t> v </a:t>
            </a:r>
            <a:r>
              <a:rPr lang="en-GB" sz="2000" i="1" dirty="0" err="1" smtClean="0"/>
              <a:t>Österreich</a:t>
            </a:r>
            <a:r>
              <a:rPr lang="en-GB" sz="2000" dirty="0" smtClean="0"/>
              <a:t>,</a:t>
            </a:r>
            <a:r>
              <a:rPr lang="en-GB" sz="2000" i="1" dirty="0" smtClean="0"/>
              <a:t> </a:t>
            </a:r>
            <a:r>
              <a:rPr lang="en-US" sz="2000" dirty="0" err="1" smtClean="0"/>
              <a:t>Rs</a:t>
            </a:r>
            <a:r>
              <a:rPr lang="en-US" sz="2000" dirty="0" smtClean="0"/>
              <a:t> 30457/06, 3. </a:t>
            </a:r>
            <a:r>
              <a:rPr lang="en-US" sz="2000" dirty="0" err="1" smtClean="0"/>
              <a:t>Juli</a:t>
            </a:r>
            <a:r>
              <a:rPr lang="en-US" sz="2000" dirty="0" smtClean="0"/>
              <a:t> </a:t>
            </a:r>
            <a:r>
              <a:rPr lang="en-GB" sz="2000" dirty="0" smtClean="0"/>
              <a:t>2012 </a:t>
            </a:r>
            <a:endParaRPr lang="en-GB" sz="1600" dirty="0" smtClean="0"/>
          </a:p>
          <a:p>
            <a:pPr lvl="1">
              <a:defRPr/>
            </a:pPr>
            <a:r>
              <a:rPr lang="en-GB" sz="1600" dirty="0" smtClean="0"/>
              <a:t>Fall </a:t>
            </a:r>
            <a:r>
              <a:rPr lang="en-GB" sz="1600" dirty="0" err="1" smtClean="0"/>
              <a:t>außerhalb</a:t>
            </a:r>
            <a:r>
              <a:rPr lang="en-GB" sz="1600" dirty="0" smtClean="0"/>
              <a:t> </a:t>
            </a:r>
            <a:r>
              <a:rPr lang="en-GB" sz="1600" dirty="0"/>
              <a:t>des </a:t>
            </a:r>
            <a:r>
              <a:rPr lang="en-GB" sz="1600" dirty="0" err="1" smtClean="0"/>
              <a:t>Kartellrechts</a:t>
            </a:r>
            <a:endParaRPr lang="en-GB" sz="1600" dirty="0" smtClean="0"/>
          </a:p>
          <a:p>
            <a:pPr lvl="1">
              <a:defRPr/>
            </a:pPr>
            <a:r>
              <a:rPr lang="en-GB" sz="1600" dirty="0" smtClean="0"/>
              <a:t>Art</a:t>
            </a:r>
            <a:r>
              <a:rPr lang="en-GB" sz="1600" dirty="0"/>
              <a:t>. 8 EMRK (</a:t>
            </a:r>
            <a:r>
              <a:rPr lang="en-GB" sz="1600" dirty="0" err="1"/>
              <a:t>Recht</a:t>
            </a:r>
            <a:r>
              <a:rPr lang="en-GB" sz="1600" dirty="0"/>
              <a:t> auf </a:t>
            </a:r>
            <a:r>
              <a:rPr lang="en-GB" sz="1600" dirty="0" err="1"/>
              <a:t>Privatsphäre</a:t>
            </a:r>
            <a:r>
              <a:rPr lang="en-GB" sz="1600" dirty="0" smtClean="0"/>
              <a:t>) </a:t>
            </a:r>
            <a:r>
              <a:rPr lang="en-GB" sz="1600" dirty="0" err="1" smtClean="0"/>
              <a:t>durch</a:t>
            </a:r>
            <a:r>
              <a:rPr lang="en-GB" sz="1600" dirty="0" smtClean="0"/>
              <a:t> </a:t>
            </a:r>
            <a:r>
              <a:rPr lang="en-GB" sz="1600" dirty="0" err="1" smtClean="0"/>
              <a:t>StPO-Hausdurchsuchung</a:t>
            </a:r>
            <a:r>
              <a:rPr lang="en-GB" sz="1600" dirty="0" smtClean="0"/>
              <a:t> </a:t>
            </a:r>
            <a:r>
              <a:rPr lang="en-GB" sz="1600" dirty="0" err="1" smtClean="0"/>
              <a:t>verletzt</a:t>
            </a:r>
            <a:endParaRPr lang="en-GB" sz="1600" dirty="0" smtClean="0"/>
          </a:p>
          <a:p>
            <a:pPr lvl="1">
              <a:defRPr/>
            </a:pPr>
            <a:r>
              <a:rPr lang="en-GB" sz="1600" dirty="0" err="1" smtClean="0"/>
              <a:t>Rechtliche</a:t>
            </a:r>
            <a:r>
              <a:rPr lang="en-GB" sz="1600" dirty="0" smtClean="0"/>
              <a:t> </a:t>
            </a:r>
            <a:r>
              <a:rPr lang="en-GB" sz="1600" dirty="0" err="1"/>
              <a:t>Garantien</a:t>
            </a:r>
            <a:r>
              <a:rPr lang="en-GB" sz="1600" dirty="0"/>
              <a:t> </a:t>
            </a:r>
            <a:r>
              <a:rPr lang="en-GB" sz="1600" dirty="0" err="1"/>
              <a:t>sind</a:t>
            </a:r>
            <a:r>
              <a:rPr lang="en-GB" sz="1600" dirty="0"/>
              <a:t> </a:t>
            </a:r>
            <a:r>
              <a:rPr lang="en-GB" sz="1600" dirty="0" err="1"/>
              <a:t>bei</a:t>
            </a:r>
            <a:r>
              <a:rPr lang="en-GB" sz="1600" dirty="0"/>
              <a:t> e-discovery </a:t>
            </a:r>
            <a:r>
              <a:rPr lang="en-GB" sz="1600" dirty="0" err="1"/>
              <a:t>dringend</a:t>
            </a:r>
            <a:r>
              <a:rPr lang="en-GB" sz="1600" dirty="0"/>
              <a:t> </a:t>
            </a:r>
            <a:r>
              <a:rPr lang="en-GB" sz="1600" dirty="0" err="1" smtClean="0"/>
              <a:t>nötig</a:t>
            </a:r>
            <a:r>
              <a:rPr lang="en-GB" sz="1600" dirty="0" smtClean="0"/>
              <a:t>!</a:t>
            </a:r>
          </a:p>
          <a:p>
            <a:pPr>
              <a:defRPr/>
            </a:pPr>
            <a:r>
              <a:rPr lang="en-GB" sz="2000" dirty="0"/>
              <a:t>EGMR: </a:t>
            </a:r>
            <a:r>
              <a:rPr lang="en-GB" sz="2000" i="1" dirty="0" smtClean="0"/>
              <a:t>Vinci </a:t>
            </a:r>
            <a:r>
              <a:rPr lang="en-GB" sz="2000" i="1" dirty="0"/>
              <a:t>v </a:t>
            </a:r>
            <a:r>
              <a:rPr lang="en-GB" sz="2000" i="1" dirty="0" err="1" smtClean="0"/>
              <a:t>Frankreich</a:t>
            </a:r>
            <a:r>
              <a:rPr lang="en-GB" sz="2000" dirty="0" smtClean="0"/>
              <a:t>,</a:t>
            </a:r>
            <a:r>
              <a:rPr lang="en-GB" sz="2000" i="1" dirty="0" smtClean="0"/>
              <a:t> </a:t>
            </a:r>
            <a:r>
              <a:rPr lang="en-US" sz="2000" dirty="0" err="1"/>
              <a:t>Rs</a:t>
            </a:r>
            <a:r>
              <a:rPr lang="en-US" sz="2000" dirty="0"/>
              <a:t> </a:t>
            </a:r>
            <a:r>
              <a:rPr lang="en-US" sz="2000" dirty="0" smtClean="0"/>
              <a:t>63629/10 &amp; 60567/10</a:t>
            </a:r>
            <a:r>
              <a:rPr lang="en-US" sz="2000" dirty="0"/>
              <a:t>, </a:t>
            </a:r>
            <a:r>
              <a:rPr lang="en-US" sz="2000" dirty="0" smtClean="0"/>
              <a:t>2. April 2015</a:t>
            </a:r>
            <a:endParaRPr lang="en-GB" sz="1600" dirty="0"/>
          </a:p>
          <a:p>
            <a:pPr lvl="1">
              <a:defRPr/>
            </a:pPr>
            <a:r>
              <a:rPr lang="en-GB" sz="1600" dirty="0"/>
              <a:t>Fall </a:t>
            </a:r>
            <a:r>
              <a:rPr lang="en-GB" sz="1600" dirty="0" err="1" smtClean="0"/>
              <a:t>im</a:t>
            </a:r>
            <a:r>
              <a:rPr lang="en-GB" sz="1600" dirty="0" smtClean="0"/>
              <a:t> </a:t>
            </a:r>
            <a:r>
              <a:rPr lang="en-GB" sz="1600" dirty="0" err="1" smtClean="0"/>
              <a:t>Bereich</a:t>
            </a:r>
            <a:r>
              <a:rPr lang="en-GB" sz="1600" dirty="0" smtClean="0"/>
              <a:t> des </a:t>
            </a:r>
            <a:r>
              <a:rPr lang="en-GB" sz="1600" dirty="0" err="1"/>
              <a:t>Kartellrechts</a:t>
            </a:r>
            <a:endParaRPr lang="en-GB" sz="1600" dirty="0"/>
          </a:p>
          <a:p>
            <a:pPr lvl="1">
              <a:defRPr/>
            </a:pPr>
            <a:r>
              <a:rPr lang="en-GB" sz="1600" dirty="0"/>
              <a:t>Art. 8 </a:t>
            </a:r>
            <a:r>
              <a:rPr lang="en-GB" sz="1600" dirty="0" smtClean="0"/>
              <a:t>EMRK: </a:t>
            </a:r>
            <a:r>
              <a:rPr lang="en-GB" sz="1600" dirty="0" err="1" smtClean="0"/>
              <a:t>Verhältnismäßigkeit</a:t>
            </a:r>
            <a:r>
              <a:rPr lang="en-GB" sz="1600" dirty="0" smtClean="0"/>
              <a:t> </a:t>
            </a:r>
            <a:r>
              <a:rPr lang="en-GB" sz="1600" dirty="0" err="1" smtClean="0"/>
              <a:t>gewahrt</a:t>
            </a:r>
            <a:r>
              <a:rPr lang="en-GB" sz="1600" dirty="0" smtClean="0"/>
              <a:t>, </a:t>
            </a:r>
            <a:r>
              <a:rPr lang="en-GB" sz="1600" dirty="0" err="1" smtClean="0"/>
              <a:t>wenn</a:t>
            </a:r>
            <a:r>
              <a:rPr lang="en-GB" sz="1600" dirty="0" smtClean="0"/>
              <a:t> </a:t>
            </a:r>
            <a:r>
              <a:rPr lang="en-GB" sz="1600" dirty="0" err="1" smtClean="0"/>
              <a:t>Behörde</a:t>
            </a:r>
            <a:r>
              <a:rPr lang="en-GB" sz="1600" dirty="0" smtClean="0"/>
              <a:t> </a:t>
            </a:r>
            <a:r>
              <a:rPr lang="en-GB" sz="1600" dirty="0" err="1" smtClean="0"/>
              <a:t>große</a:t>
            </a:r>
            <a:r>
              <a:rPr lang="en-GB" sz="1600" dirty="0" smtClean="0"/>
              <a:t> </a:t>
            </a:r>
            <a:r>
              <a:rPr lang="en-GB" sz="1600" dirty="0" err="1" smtClean="0"/>
              <a:t>Datensätze</a:t>
            </a:r>
            <a:r>
              <a:rPr lang="en-GB" sz="1600" dirty="0" smtClean="0"/>
              <a:t> </a:t>
            </a:r>
            <a:r>
              <a:rPr lang="en-GB" sz="1600" dirty="0" err="1" smtClean="0"/>
              <a:t>nachvollziehbar</a:t>
            </a:r>
            <a:r>
              <a:rPr lang="en-GB" sz="1600" dirty="0" smtClean="0"/>
              <a:t> </a:t>
            </a:r>
            <a:r>
              <a:rPr lang="en-GB" sz="1600" dirty="0" err="1" smtClean="0"/>
              <a:t>auswählt</a:t>
            </a:r>
            <a:r>
              <a:rPr lang="en-GB" sz="1600" dirty="0" smtClean="0"/>
              <a:t> &amp; </a:t>
            </a:r>
            <a:r>
              <a:rPr lang="en-GB" sz="1600" dirty="0" err="1" smtClean="0"/>
              <a:t>Verzeichnis</a:t>
            </a:r>
            <a:r>
              <a:rPr lang="en-GB" sz="1600" dirty="0" smtClean="0"/>
              <a:t> </a:t>
            </a:r>
            <a:r>
              <a:rPr lang="en-GB" sz="1600" dirty="0" err="1" smtClean="0"/>
              <a:t>darüber</a:t>
            </a:r>
            <a:r>
              <a:rPr lang="en-GB" sz="1600" dirty="0" smtClean="0"/>
              <a:t> </a:t>
            </a:r>
            <a:r>
              <a:rPr lang="en-GB" sz="1600" dirty="0" err="1" smtClean="0"/>
              <a:t>anlegt</a:t>
            </a:r>
            <a:r>
              <a:rPr lang="en-GB" sz="1600" dirty="0" smtClean="0"/>
              <a:t>; </a:t>
            </a:r>
            <a:r>
              <a:rPr lang="en-GB" sz="1600" dirty="0" err="1" smtClean="0"/>
              <a:t>Verfahren</a:t>
            </a:r>
            <a:r>
              <a:rPr lang="en-GB" sz="1600" dirty="0" smtClean="0"/>
              <a:t> muss </a:t>
            </a:r>
            <a:r>
              <a:rPr lang="en-GB" sz="1600" dirty="0" err="1" smtClean="0"/>
              <a:t>bestehen</a:t>
            </a:r>
            <a:r>
              <a:rPr lang="en-GB" sz="1600" dirty="0" smtClean="0"/>
              <a:t>, welches </a:t>
            </a:r>
            <a:r>
              <a:rPr lang="en-GB" sz="1600" dirty="0" err="1" smtClean="0"/>
              <a:t>strittige</a:t>
            </a:r>
            <a:r>
              <a:rPr lang="en-GB" sz="1600" dirty="0" smtClean="0"/>
              <a:t> </a:t>
            </a:r>
            <a:r>
              <a:rPr lang="en-GB" sz="1600" dirty="0" err="1" smtClean="0"/>
              <a:t>Dokumente</a:t>
            </a:r>
            <a:r>
              <a:rPr lang="en-GB" sz="1600" dirty="0" smtClean="0"/>
              <a:t> </a:t>
            </a:r>
            <a:r>
              <a:rPr lang="en-GB" sz="1600" dirty="0" err="1" smtClean="0"/>
              <a:t>behandelt</a:t>
            </a:r>
            <a:r>
              <a:rPr lang="en-GB" sz="1600" dirty="0" smtClean="0"/>
              <a:t> </a:t>
            </a:r>
            <a:endParaRPr lang="en-GB" sz="1600" dirty="0"/>
          </a:p>
        </p:txBody>
      </p:sp>
    </p:spTree>
    <p:extLst>
      <p:ext uri="{BB962C8B-B14F-4D97-AF65-F5344CB8AC3E}">
        <p14:creationId xmlns:p14="http://schemas.microsoft.com/office/powerpoint/2010/main" val="23832329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ctrTitle"/>
          </p:nvPr>
        </p:nvSpPr>
        <p:spPr>
          <a:xfrm>
            <a:off x="467544" y="620689"/>
            <a:ext cx="8352927" cy="648073"/>
          </a:xfrm>
        </p:spPr>
        <p:txBody>
          <a:bodyPr/>
          <a:lstStyle/>
          <a:p>
            <a:r>
              <a:rPr lang="en-GB" sz="3400" dirty="0" err="1" smtClean="0"/>
              <a:t>Literaturhinweise</a:t>
            </a:r>
            <a:endParaRPr lang="en-GB" sz="3400" dirty="0" smtClean="0"/>
          </a:p>
        </p:txBody>
      </p:sp>
      <p:sp>
        <p:nvSpPr>
          <p:cNvPr id="5123" name="Inhaltsplatzhalter 2"/>
          <p:cNvSpPr>
            <a:spLocks noGrp="1"/>
          </p:cNvSpPr>
          <p:nvPr>
            <p:ph type="body" sz="quarter" idx="13"/>
          </p:nvPr>
        </p:nvSpPr>
        <p:spPr>
          <a:xfrm>
            <a:off x="467545" y="1628800"/>
            <a:ext cx="8208912" cy="4464496"/>
          </a:xfrm>
        </p:spPr>
        <p:txBody>
          <a:bodyPr>
            <a:normAutofit fontScale="92500"/>
          </a:bodyPr>
          <a:lstStyle/>
          <a:p>
            <a:pPr>
              <a:defRPr/>
            </a:pPr>
            <a:r>
              <a:rPr lang="en-US" sz="1600" dirty="0" smtClean="0"/>
              <a:t>European </a:t>
            </a:r>
            <a:r>
              <a:rPr lang="en-US" sz="1600" dirty="0"/>
              <a:t>Competition Network, ‘</a:t>
            </a:r>
            <a:r>
              <a:rPr lang="en-US" sz="1600" dirty="0">
                <a:hlinkClick r:id="rId2"/>
              </a:rPr>
              <a:t>ECN Recommendation on the Power to Collect Digital Evidence, including by Forensic Means</a:t>
            </a:r>
            <a:r>
              <a:rPr lang="en-US" sz="1600" dirty="0"/>
              <a:t>’ (2013).</a:t>
            </a:r>
            <a:endParaRPr lang="en-GB" sz="1600" dirty="0"/>
          </a:p>
          <a:p>
            <a:pPr>
              <a:defRPr/>
            </a:pPr>
            <a:r>
              <a:rPr lang="en-US" sz="1600" dirty="0" smtClean="0"/>
              <a:t>International </a:t>
            </a:r>
            <a:r>
              <a:rPr lang="en-US" sz="1600" dirty="0"/>
              <a:t>Competition Network (ICN), ‘</a:t>
            </a:r>
            <a:r>
              <a:rPr lang="en-US" sz="1600" dirty="0">
                <a:hlinkClick r:id="rId3"/>
              </a:rPr>
              <a:t>Digital Evidence Gathering</a:t>
            </a:r>
            <a:r>
              <a:rPr lang="en-US" sz="1600" dirty="0"/>
              <a:t>’ </a:t>
            </a:r>
            <a:r>
              <a:rPr lang="en-US" sz="1600" dirty="0" smtClean="0"/>
              <a:t>(</a:t>
            </a:r>
            <a:r>
              <a:rPr lang="en-US" sz="1600" dirty="0" err="1" smtClean="0"/>
              <a:t>März</a:t>
            </a:r>
            <a:r>
              <a:rPr lang="en-US" sz="1600" dirty="0" smtClean="0"/>
              <a:t> 2010).</a:t>
            </a:r>
            <a:endParaRPr lang="de-AT" sz="1600" dirty="0"/>
          </a:p>
          <a:p>
            <a:pPr>
              <a:defRPr/>
            </a:pPr>
            <a:r>
              <a:rPr lang="en-GB" sz="1600" dirty="0" smtClean="0"/>
              <a:t>Collette </a:t>
            </a:r>
            <a:r>
              <a:rPr lang="en-GB" sz="1600" dirty="0" err="1" smtClean="0"/>
              <a:t>Rawnsley</a:t>
            </a:r>
            <a:r>
              <a:rPr lang="en-GB" sz="1600" dirty="0" smtClean="0"/>
              <a:t>, ‘</a:t>
            </a:r>
            <a:r>
              <a:rPr lang="en-US" sz="1600" i="1" dirty="0"/>
              <a:t>Vinci Construction </a:t>
            </a:r>
            <a:r>
              <a:rPr lang="en-US" sz="1600" i="1" dirty="0" err="1"/>
              <a:t>e.a</a:t>
            </a:r>
            <a:r>
              <a:rPr lang="en-US" sz="1600" i="1" dirty="0"/>
              <a:t>. v France</a:t>
            </a:r>
            <a:r>
              <a:rPr lang="en-US" sz="1600" dirty="0"/>
              <a:t>: Limits on Unannounced Inspections on the Basis of the Rights to a Fair Trial and to the Respect for </a:t>
            </a:r>
            <a:r>
              <a:rPr lang="en-US" sz="1600" dirty="0" smtClean="0"/>
              <a:t>Privacy</a:t>
            </a:r>
            <a:r>
              <a:rPr lang="en-GB" sz="1600" dirty="0" smtClean="0"/>
              <a:t>’ [2015</a:t>
            </a:r>
            <a:r>
              <a:rPr lang="en-GB" sz="1600" dirty="0"/>
              <a:t>] Journal of European Competition Law &amp; </a:t>
            </a:r>
            <a:r>
              <a:rPr lang="en-GB" sz="1600" dirty="0" smtClean="0"/>
              <a:t>Practice 492.</a:t>
            </a:r>
          </a:p>
          <a:p>
            <a:pPr>
              <a:defRPr/>
            </a:pPr>
            <a:r>
              <a:rPr lang="en-GB" sz="1600" dirty="0" smtClean="0"/>
              <a:t>Viktoria </a:t>
            </a:r>
            <a:r>
              <a:rPr lang="en-GB" sz="1600" dirty="0"/>
              <a:t>H.S.E. Robertson, ‘</a:t>
            </a:r>
            <a:r>
              <a:rPr lang="en-GB" sz="1600" dirty="0">
                <a:hlinkClick r:id="rId4" action="ppaction://hlinkfile"/>
              </a:rPr>
              <a:t>The Spar cases in Austria: Shaping the legal framework for digital evidence gathering during competition dawn raids</a:t>
            </a:r>
            <a:r>
              <a:rPr lang="en-GB" sz="1600" dirty="0"/>
              <a:t>’ [2015] Journal of European Competition Law &amp; Practice, </a:t>
            </a:r>
            <a:r>
              <a:rPr lang="de-AT" sz="1600" dirty="0"/>
              <a:t>doi:10.1093/</a:t>
            </a:r>
            <a:r>
              <a:rPr lang="de-AT" sz="1600" dirty="0" err="1"/>
              <a:t>jeclap</a:t>
            </a:r>
            <a:r>
              <a:rPr lang="de-AT" sz="1600" dirty="0"/>
              <a:t>/lpv067.</a:t>
            </a:r>
          </a:p>
          <a:p>
            <a:pPr>
              <a:defRPr/>
            </a:pPr>
            <a:r>
              <a:rPr lang="de-AT" sz="1600" dirty="0" smtClean="0"/>
              <a:t>Barbara Seelos &amp; Natalie </a:t>
            </a:r>
            <a:r>
              <a:rPr lang="de-AT" sz="1600" dirty="0" err="1" smtClean="0"/>
              <a:t>Harsdorf</a:t>
            </a:r>
            <a:r>
              <a:rPr lang="de-AT" sz="1600" dirty="0" smtClean="0"/>
              <a:t>, </a:t>
            </a:r>
            <a:r>
              <a:rPr lang="en-US" sz="1600" dirty="0" smtClean="0"/>
              <a:t>‘</a:t>
            </a:r>
            <a:r>
              <a:rPr lang="en-US" sz="1600" dirty="0" err="1" smtClean="0"/>
              <a:t>Veni</a:t>
            </a:r>
            <a:r>
              <a:rPr lang="en-US" sz="1600" dirty="0" smtClean="0"/>
              <a:t>, </a:t>
            </a:r>
            <a:r>
              <a:rPr lang="en-US" sz="1600" dirty="0" err="1" smtClean="0"/>
              <a:t>vidi</a:t>
            </a:r>
            <a:r>
              <a:rPr lang="en-US" sz="1600" dirty="0" smtClean="0"/>
              <a:t>, VI(N)CI? Der EGMR und die </a:t>
            </a:r>
            <a:r>
              <a:rPr lang="en-US" sz="1600" dirty="0" err="1" smtClean="0"/>
              <a:t>elektronische</a:t>
            </a:r>
            <a:r>
              <a:rPr lang="en-US" sz="1600" dirty="0" smtClean="0"/>
              <a:t> </a:t>
            </a:r>
            <a:r>
              <a:rPr lang="en-US" sz="1600" dirty="0" err="1" smtClean="0"/>
              <a:t>Datensicherung</a:t>
            </a:r>
            <a:r>
              <a:rPr lang="en-US" sz="1600" dirty="0" smtClean="0"/>
              <a:t> </a:t>
            </a:r>
            <a:r>
              <a:rPr lang="en-US" sz="1600" dirty="0" err="1" smtClean="0"/>
              <a:t>im</a:t>
            </a:r>
            <a:r>
              <a:rPr lang="en-US" sz="1600" dirty="0" smtClean="0"/>
              <a:t> </a:t>
            </a:r>
            <a:r>
              <a:rPr lang="en-US" sz="1600" dirty="0" err="1" smtClean="0"/>
              <a:t>Rahmen</a:t>
            </a:r>
            <a:r>
              <a:rPr lang="en-US" sz="1600" dirty="0" smtClean="0"/>
              <a:t> </a:t>
            </a:r>
            <a:r>
              <a:rPr lang="en-US" sz="1600" dirty="0" err="1" smtClean="0"/>
              <a:t>kartellrechtlicher</a:t>
            </a:r>
            <a:r>
              <a:rPr lang="en-US" sz="1600" dirty="0" smtClean="0"/>
              <a:t> </a:t>
            </a:r>
            <a:r>
              <a:rPr lang="en-US" sz="1600" dirty="0" err="1" smtClean="0"/>
              <a:t>Hausdurchsuchungen</a:t>
            </a:r>
            <a:r>
              <a:rPr lang="en-US" sz="1600" dirty="0" smtClean="0"/>
              <a:t> in </a:t>
            </a:r>
            <a:r>
              <a:rPr lang="en-US" sz="1600" dirty="0" err="1" smtClean="0"/>
              <a:t>Frankreich</a:t>
            </a:r>
            <a:r>
              <a:rPr lang="en-US" sz="1600" dirty="0" smtClean="0"/>
              <a:t>’ [2015] ÖZK 149.</a:t>
            </a:r>
            <a:endParaRPr lang="de-AT" sz="1600" dirty="0" smtClean="0"/>
          </a:p>
          <a:p>
            <a:pPr>
              <a:defRPr/>
            </a:pPr>
            <a:r>
              <a:rPr lang="de-AT" sz="1600" dirty="0" smtClean="0"/>
              <a:t>Elfriede </a:t>
            </a:r>
            <a:r>
              <a:rPr lang="de-AT" sz="1600" dirty="0" err="1"/>
              <a:t>Solé</a:t>
            </a:r>
            <a:r>
              <a:rPr lang="de-AT" sz="1600" dirty="0"/>
              <a:t>, </a:t>
            </a:r>
            <a:r>
              <a:rPr lang="de-AT" sz="1600" i="1" dirty="0"/>
              <a:t>Das Verfahren vor dem Kartellgericht </a:t>
            </a:r>
            <a:r>
              <a:rPr lang="de-AT" sz="1600" dirty="0"/>
              <a:t>(Verlag Österreich 2006).</a:t>
            </a:r>
          </a:p>
          <a:p>
            <a:pPr>
              <a:defRPr/>
            </a:pPr>
            <a:r>
              <a:rPr lang="en-US" sz="1600" dirty="0" smtClean="0"/>
              <a:t>John </a:t>
            </a:r>
            <a:r>
              <a:rPr lang="en-US" sz="1600" dirty="0"/>
              <a:t>Temple </a:t>
            </a:r>
            <a:r>
              <a:rPr lang="en-US" sz="1600" dirty="0" smtClean="0"/>
              <a:t>Lang, </a:t>
            </a:r>
            <a:r>
              <a:rPr lang="en-US" sz="1600" dirty="0"/>
              <a:t>‘Legal problems of digital evidence’ [2013] Journal of Antitrust Enforcement </a:t>
            </a:r>
            <a:r>
              <a:rPr lang="en-US" sz="1600" dirty="0" smtClean="0"/>
              <a:t>1.</a:t>
            </a:r>
          </a:p>
          <a:p>
            <a:pPr>
              <a:defRPr/>
            </a:pPr>
            <a:r>
              <a:rPr lang="en-US" sz="1600" dirty="0"/>
              <a:t>Dirk van </a:t>
            </a:r>
            <a:r>
              <a:rPr lang="en-US" sz="1600" dirty="0" err="1"/>
              <a:t>Erps</a:t>
            </a:r>
            <a:r>
              <a:rPr lang="en-US" sz="1600" dirty="0"/>
              <a:t>, ‘Gathering digital evidence by the EU Commission in inspections’ (Madrid, 5 July 2013</a:t>
            </a:r>
            <a:r>
              <a:rPr lang="en-US" sz="1600" dirty="0" smtClean="0"/>
              <a:t>).</a:t>
            </a:r>
          </a:p>
          <a:p>
            <a:pPr>
              <a:defRPr/>
            </a:pPr>
            <a:endParaRPr lang="en-US" sz="1600" dirty="0"/>
          </a:p>
          <a:p>
            <a:pPr marL="0" indent="0">
              <a:buNone/>
              <a:defRPr/>
            </a:pPr>
            <a:r>
              <a:rPr lang="en-US" sz="1600" dirty="0" err="1" smtClean="0"/>
              <a:t>Bildnachweise</a:t>
            </a:r>
            <a:r>
              <a:rPr lang="en-US" sz="1600" dirty="0" smtClean="0"/>
              <a:t>: slide 2 (</a:t>
            </a:r>
            <a:r>
              <a:rPr lang="en-US" sz="1600" dirty="0" smtClean="0">
                <a:hlinkClick r:id="rId5"/>
              </a:rPr>
              <a:t>Kuvert</a:t>
            </a:r>
            <a:r>
              <a:rPr lang="en-US" sz="1600" dirty="0" smtClean="0"/>
              <a:t>, </a:t>
            </a:r>
            <a:r>
              <a:rPr lang="en-US" sz="1600" dirty="0" smtClean="0">
                <a:hlinkClick r:id="rId6"/>
              </a:rPr>
              <a:t>Notizbücher</a:t>
            </a:r>
            <a:r>
              <a:rPr lang="en-US" sz="1600" dirty="0" smtClean="0"/>
              <a:t>, </a:t>
            </a:r>
            <a:r>
              <a:rPr lang="en-US" sz="1600" dirty="0" smtClean="0">
                <a:hlinkClick r:id="rId7"/>
              </a:rPr>
              <a:t>Pfeil</a:t>
            </a:r>
            <a:r>
              <a:rPr lang="en-US" sz="1600" dirty="0" smtClean="0"/>
              <a:t>, </a:t>
            </a:r>
            <a:r>
              <a:rPr lang="en-US" sz="1600" dirty="0" smtClean="0">
                <a:hlinkClick r:id="rId8"/>
              </a:rPr>
              <a:t>IT-</a:t>
            </a:r>
            <a:r>
              <a:rPr lang="en-US" sz="1600" dirty="0" err="1" smtClean="0">
                <a:hlinkClick r:id="rId8"/>
              </a:rPr>
              <a:t>Umgebung</a:t>
            </a:r>
            <a:r>
              <a:rPr lang="en-US" sz="1600" dirty="0" smtClean="0"/>
              <a:t>), slide 3 (</a:t>
            </a:r>
            <a:r>
              <a:rPr lang="en-US" sz="1600" dirty="0" smtClean="0">
                <a:hlinkClick r:id="rId9"/>
              </a:rPr>
              <a:t>Fragezeichen</a:t>
            </a:r>
            <a:r>
              <a:rPr lang="en-US" sz="1600" dirty="0" smtClean="0"/>
              <a:t>)</a:t>
            </a:r>
          </a:p>
        </p:txBody>
      </p:sp>
    </p:spTree>
    <p:extLst>
      <p:ext uri="{BB962C8B-B14F-4D97-AF65-F5344CB8AC3E}">
        <p14:creationId xmlns:p14="http://schemas.microsoft.com/office/powerpoint/2010/main" val="5682330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Inhaltsplatzhalter 2"/>
          <p:cNvSpPr>
            <a:spLocks noGrp="1"/>
          </p:cNvSpPr>
          <p:nvPr>
            <p:ph idx="10"/>
          </p:nvPr>
        </p:nvSpPr>
        <p:spPr>
          <a:xfrm>
            <a:off x="251522" y="2132856"/>
            <a:ext cx="8712968" cy="3960440"/>
          </a:xfrm>
        </p:spPr>
        <p:txBody>
          <a:bodyPr/>
          <a:lstStyle/>
          <a:p>
            <a:pPr>
              <a:buFont typeface="Wingdings" pitchFamily="2" charset="2"/>
              <a:buNone/>
            </a:pPr>
            <a:endParaRPr lang="en-GB" dirty="0" smtClean="0"/>
          </a:p>
          <a:p>
            <a:pPr algn="ctr">
              <a:buFont typeface="Wingdings" pitchFamily="2" charset="2"/>
              <a:buNone/>
            </a:pPr>
            <a:r>
              <a:rPr lang="en-GB" sz="3000" b="1" dirty="0" err="1">
                <a:solidFill>
                  <a:schemeClr val="bg1"/>
                </a:solidFill>
              </a:rPr>
              <a:t>Danke</a:t>
            </a:r>
            <a:r>
              <a:rPr lang="en-GB" sz="3000" b="1" dirty="0">
                <a:solidFill>
                  <a:schemeClr val="bg1"/>
                </a:solidFill>
              </a:rPr>
              <a:t> für </a:t>
            </a:r>
            <a:r>
              <a:rPr lang="en-GB" sz="3000" b="1" dirty="0" err="1">
                <a:solidFill>
                  <a:schemeClr val="bg1"/>
                </a:solidFill>
              </a:rPr>
              <a:t>Ihre</a:t>
            </a:r>
            <a:r>
              <a:rPr lang="en-GB" sz="3000" b="1" dirty="0">
                <a:solidFill>
                  <a:schemeClr val="bg1"/>
                </a:solidFill>
              </a:rPr>
              <a:t> </a:t>
            </a:r>
            <a:r>
              <a:rPr lang="en-GB" sz="3000" b="1" dirty="0" err="1">
                <a:solidFill>
                  <a:schemeClr val="bg1"/>
                </a:solidFill>
              </a:rPr>
              <a:t>Aufmerksamkeit</a:t>
            </a:r>
            <a:r>
              <a:rPr lang="en-GB" sz="3000" b="1" dirty="0" smtClean="0">
                <a:solidFill>
                  <a:schemeClr val="bg1"/>
                </a:solidFill>
              </a:rPr>
              <a:t>!</a:t>
            </a:r>
          </a:p>
          <a:p>
            <a:pPr algn="ctr">
              <a:buFont typeface="Wingdings" pitchFamily="2" charset="2"/>
              <a:buNone/>
            </a:pPr>
            <a:endParaRPr lang="en-GB" sz="3000" b="1" dirty="0">
              <a:solidFill>
                <a:schemeClr val="bg1"/>
              </a:solidFill>
            </a:endParaRPr>
          </a:p>
          <a:p>
            <a:pPr algn="ctr">
              <a:buFont typeface="Wingdings" pitchFamily="2" charset="2"/>
              <a:buNone/>
            </a:pPr>
            <a:endParaRPr lang="en-GB" sz="3000" b="1" dirty="0">
              <a:solidFill>
                <a:schemeClr val="bg1"/>
              </a:solidFill>
            </a:endParaRPr>
          </a:p>
        </p:txBody>
      </p:sp>
    </p:spTree>
    <p:extLst>
      <p:ext uri="{BB962C8B-B14F-4D97-AF65-F5344CB8AC3E}">
        <p14:creationId xmlns:p14="http://schemas.microsoft.com/office/powerpoint/2010/main" val="35897571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ctrTitle"/>
          </p:nvPr>
        </p:nvSpPr>
        <p:spPr/>
        <p:txBody>
          <a:bodyPr/>
          <a:lstStyle/>
          <a:p>
            <a:r>
              <a:rPr lang="en-GB" dirty="0" smtClean="0"/>
              <a:t>Was </a:t>
            </a:r>
            <a:r>
              <a:rPr lang="en-GB" dirty="0" err="1" smtClean="0"/>
              <a:t>ist</a:t>
            </a:r>
            <a:r>
              <a:rPr lang="en-GB" dirty="0" smtClean="0"/>
              <a:t> e-discovery?</a:t>
            </a:r>
          </a:p>
        </p:txBody>
      </p:sp>
      <p:sp>
        <p:nvSpPr>
          <p:cNvPr id="5123" name="Inhaltsplatzhalter 2"/>
          <p:cNvSpPr>
            <a:spLocks noGrp="1"/>
          </p:cNvSpPr>
          <p:nvPr>
            <p:ph type="body" sz="quarter" idx="13"/>
          </p:nvPr>
        </p:nvSpPr>
        <p:spPr>
          <a:xfrm>
            <a:off x="467545" y="1686678"/>
            <a:ext cx="8208912" cy="4478626"/>
          </a:xfrm>
        </p:spPr>
        <p:txBody>
          <a:bodyPr>
            <a:normAutofit fontScale="92500" lnSpcReduction="20000"/>
          </a:bodyPr>
          <a:lstStyle/>
          <a:p>
            <a:pPr>
              <a:defRPr/>
            </a:pPr>
            <a:r>
              <a:rPr lang="de-AT" sz="2000" dirty="0" smtClean="0"/>
              <a:t>„Electronic </a:t>
            </a:r>
            <a:r>
              <a:rPr lang="de-AT" sz="2000" dirty="0" err="1" smtClean="0"/>
              <a:t>discovery</a:t>
            </a:r>
            <a:r>
              <a:rPr lang="de-AT" sz="2000" dirty="0" smtClean="0"/>
              <a:t>“, „digital </a:t>
            </a:r>
            <a:r>
              <a:rPr lang="de-AT" sz="2000" dirty="0" err="1" smtClean="0"/>
              <a:t>evidence</a:t>
            </a:r>
            <a:r>
              <a:rPr lang="de-AT" sz="2000" dirty="0" smtClean="0"/>
              <a:t> </a:t>
            </a:r>
            <a:r>
              <a:rPr lang="de-AT" sz="2000" dirty="0" err="1" smtClean="0"/>
              <a:t>gathering</a:t>
            </a:r>
            <a:r>
              <a:rPr lang="de-AT" sz="2000" dirty="0" smtClean="0"/>
              <a:t>“ </a:t>
            </a:r>
            <a:r>
              <a:rPr lang="en-GB" sz="2000" dirty="0" smtClean="0"/>
              <a:t>= </a:t>
            </a:r>
            <a:r>
              <a:rPr lang="de-AT" sz="2000" dirty="0"/>
              <a:t>Sicherstellung elektronischer/digitaler Beweise, </a:t>
            </a:r>
            <a:r>
              <a:rPr lang="de-AT" sz="2000" dirty="0" err="1"/>
              <a:t>zB</a:t>
            </a:r>
            <a:r>
              <a:rPr lang="de-AT" sz="2000" dirty="0"/>
              <a:t> in E-Mails, </a:t>
            </a:r>
            <a:r>
              <a:rPr lang="de-AT" sz="2000" dirty="0" smtClean="0"/>
              <a:t>elektronischen </a:t>
            </a:r>
            <a:r>
              <a:rPr lang="de-AT" sz="2000" dirty="0"/>
              <a:t>Dokumenten, Messenger-Protokollen </a:t>
            </a:r>
            <a:r>
              <a:rPr lang="de-AT" sz="2000" dirty="0" err="1"/>
              <a:t>uÄ</a:t>
            </a:r>
            <a:endParaRPr lang="de-AT" sz="2000" dirty="0"/>
          </a:p>
          <a:p>
            <a:pPr>
              <a:defRPr/>
            </a:pPr>
            <a:r>
              <a:rPr lang="en-GB" sz="2000" dirty="0" err="1" smtClean="0">
                <a:sym typeface="Wingdings" panose="05000000000000000000" pitchFamily="2" charset="2"/>
              </a:rPr>
              <a:t>Herausragende</a:t>
            </a:r>
            <a:r>
              <a:rPr lang="en-GB" sz="2000" dirty="0" smtClean="0">
                <a:sym typeface="Wingdings" panose="05000000000000000000" pitchFamily="2" charset="2"/>
              </a:rPr>
              <a:t> </a:t>
            </a:r>
            <a:r>
              <a:rPr lang="en-GB" sz="2000" dirty="0" err="1">
                <a:sym typeface="Wingdings" panose="05000000000000000000" pitchFamily="2" charset="2"/>
              </a:rPr>
              <a:t>Bedeutung</a:t>
            </a:r>
            <a:r>
              <a:rPr lang="en-GB" sz="2000" dirty="0">
                <a:sym typeface="Wingdings" panose="05000000000000000000" pitchFamily="2" charset="2"/>
              </a:rPr>
              <a:t> </a:t>
            </a:r>
            <a:r>
              <a:rPr lang="en-GB" sz="2000" dirty="0" err="1">
                <a:sym typeface="Wingdings" panose="05000000000000000000" pitchFamily="2" charset="2"/>
              </a:rPr>
              <a:t>im</a:t>
            </a:r>
            <a:r>
              <a:rPr lang="en-GB" sz="2000" dirty="0">
                <a:sym typeface="Wingdings" panose="05000000000000000000" pitchFamily="2" charset="2"/>
              </a:rPr>
              <a:t> </a:t>
            </a:r>
            <a:r>
              <a:rPr lang="en-GB" sz="2000" dirty="0" err="1" smtClean="0">
                <a:sym typeface="Wingdings" panose="05000000000000000000" pitchFamily="2" charset="2"/>
              </a:rPr>
              <a:t>Zuge</a:t>
            </a:r>
            <a:r>
              <a:rPr lang="en-GB" sz="2000" dirty="0" smtClean="0">
                <a:sym typeface="Wingdings" panose="05000000000000000000" pitchFamily="2" charset="2"/>
              </a:rPr>
              <a:t> </a:t>
            </a:r>
            <a:r>
              <a:rPr lang="en-GB" sz="2000" dirty="0" err="1" smtClean="0">
                <a:sym typeface="Wingdings" panose="05000000000000000000" pitchFamily="2" charset="2"/>
              </a:rPr>
              <a:t>kartellrechtlicher</a:t>
            </a:r>
            <a:r>
              <a:rPr lang="en-GB" sz="2000" dirty="0" smtClean="0">
                <a:sym typeface="Wingdings" panose="05000000000000000000" pitchFamily="2" charset="2"/>
              </a:rPr>
              <a:t> </a:t>
            </a:r>
            <a:r>
              <a:rPr lang="en-GB" sz="2000" dirty="0" err="1" smtClean="0">
                <a:sym typeface="Wingdings" panose="05000000000000000000" pitchFamily="2" charset="2"/>
              </a:rPr>
              <a:t>Hausdurchsuchungen</a:t>
            </a:r>
            <a:r>
              <a:rPr lang="en-GB" sz="2000" dirty="0" smtClean="0">
                <a:sym typeface="Wingdings" panose="05000000000000000000" pitchFamily="2" charset="2"/>
              </a:rPr>
              <a:t>!</a:t>
            </a:r>
            <a:endParaRPr lang="en-GB" sz="1600" dirty="0">
              <a:sym typeface="Wingdings" panose="05000000000000000000" pitchFamily="2" charset="2"/>
            </a:endParaRPr>
          </a:p>
          <a:p>
            <a:pPr>
              <a:defRPr/>
            </a:pPr>
            <a:endParaRPr lang="en-GB" sz="2000" dirty="0" smtClean="0">
              <a:sym typeface="Wingdings" panose="05000000000000000000" pitchFamily="2" charset="2"/>
            </a:endParaRPr>
          </a:p>
          <a:p>
            <a:pPr>
              <a:defRPr/>
            </a:pPr>
            <a:endParaRPr lang="en-GB" sz="2000" dirty="0">
              <a:sym typeface="Wingdings" panose="05000000000000000000" pitchFamily="2" charset="2"/>
            </a:endParaRPr>
          </a:p>
          <a:p>
            <a:pPr>
              <a:defRPr/>
            </a:pPr>
            <a:endParaRPr lang="en-GB" sz="2000" dirty="0" smtClean="0">
              <a:sym typeface="Wingdings" panose="05000000000000000000" pitchFamily="2" charset="2"/>
            </a:endParaRPr>
          </a:p>
          <a:p>
            <a:pPr>
              <a:defRPr/>
            </a:pPr>
            <a:endParaRPr lang="en-GB" sz="2000" dirty="0">
              <a:sym typeface="Wingdings" panose="05000000000000000000" pitchFamily="2" charset="2"/>
            </a:endParaRPr>
          </a:p>
          <a:p>
            <a:pPr>
              <a:defRPr/>
            </a:pPr>
            <a:endParaRPr lang="en-GB" sz="2000" dirty="0" smtClean="0">
              <a:sym typeface="Wingdings" panose="05000000000000000000" pitchFamily="2" charset="2"/>
            </a:endParaRPr>
          </a:p>
          <a:p>
            <a:pPr>
              <a:defRPr/>
            </a:pPr>
            <a:endParaRPr lang="en-GB" sz="2000" dirty="0">
              <a:sym typeface="Wingdings" panose="05000000000000000000" pitchFamily="2" charset="2"/>
            </a:endParaRPr>
          </a:p>
          <a:p>
            <a:pPr>
              <a:defRPr/>
            </a:pPr>
            <a:endParaRPr lang="en-GB" sz="2000" dirty="0" smtClean="0">
              <a:sym typeface="Wingdings" panose="05000000000000000000" pitchFamily="2" charset="2"/>
            </a:endParaRPr>
          </a:p>
          <a:p>
            <a:pPr>
              <a:defRPr/>
            </a:pPr>
            <a:endParaRPr lang="en-GB" sz="2000" dirty="0">
              <a:sym typeface="Wingdings" panose="05000000000000000000" pitchFamily="2" charset="2"/>
            </a:endParaRPr>
          </a:p>
          <a:p>
            <a:pPr>
              <a:defRPr/>
            </a:pPr>
            <a:endParaRPr lang="en-GB" sz="2000" dirty="0" smtClean="0">
              <a:sym typeface="Wingdings" panose="05000000000000000000" pitchFamily="2" charset="2"/>
            </a:endParaRPr>
          </a:p>
          <a:p>
            <a:pPr>
              <a:defRPr/>
            </a:pPr>
            <a:endParaRPr lang="en-GB" sz="1500" dirty="0" smtClean="0">
              <a:sym typeface="Wingdings" panose="05000000000000000000" pitchFamily="2" charset="2"/>
            </a:endParaRPr>
          </a:p>
          <a:p>
            <a:pPr>
              <a:defRPr/>
            </a:pPr>
            <a:r>
              <a:rPr lang="en-GB" sz="2000" dirty="0" err="1" smtClean="0">
                <a:sym typeface="Wingdings" panose="05000000000000000000" pitchFamily="2" charset="2"/>
              </a:rPr>
              <a:t>Spannungsfeld</a:t>
            </a:r>
            <a:r>
              <a:rPr lang="en-GB" sz="2000" dirty="0" smtClean="0">
                <a:sym typeface="Wingdings" panose="05000000000000000000" pitchFamily="2" charset="2"/>
              </a:rPr>
              <a:t> </a:t>
            </a:r>
            <a:r>
              <a:rPr lang="en-GB" sz="2000" dirty="0">
                <a:sym typeface="Wingdings" panose="05000000000000000000" pitchFamily="2" charset="2"/>
              </a:rPr>
              <a:t>der </a:t>
            </a:r>
            <a:r>
              <a:rPr lang="en-GB" sz="2000" dirty="0" err="1" smtClean="0">
                <a:sym typeface="Wingdings" panose="05000000000000000000" pitchFamily="2" charset="2"/>
              </a:rPr>
              <a:t>Interessen</a:t>
            </a:r>
            <a:r>
              <a:rPr lang="en-GB" sz="2000" dirty="0" smtClean="0">
                <a:sym typeface="Wingdings" panose="05000000000000000000" pitchFamily="2" charset="2"/>
              </a:rPr>
              <a:t> – </a:t>
            </a:r>
            <a:r>
              <a:rPr lang="en-GB" sz="2000" dirty="0" err="1" smtClean="0">
                <a:sym typeface="Wingdings" panose="05000000000000000000" pitchFamily="2" charset="2"/>
              </a:rPr>
              <a:t>viele</a:t>
            </a:r>
            <a:r>
              <a:rPr lang="en-GB" sz="2000" dirty="0" smtClean="0">
                <a:sym typeface="Wingdings" panose="05000000000000000000" pitchFamily="2" charset="2"/>
              </a:rPr>
              <a:t> </a:t>
            </a:r>
            <a:r>
              <a:rPr lang="en-GB" sz="2000" dirty="0" err="1" smtClean="0">
                <a:sym typeface="Wingdings" panose="05000000000000000000" pitchFamily="2" charset="2"/>
              </a:rPr>
              <a:t>neue</a:t>
            </a:r>
            <a:r>
              <a:rPr lang="en-GB" sz="2000" dirty="0" smtClean="0">
                <a:sym typeface="Wingdings" panose="05000000000000000000" pitchFamily="2" charset="2"/>
              </a:rPr>
              <a:t> </a:t>
            </a:r>
            <a:r>
              <a:rPr lang="en-GB" sz="2000" dirty="0" err="1" smtClean="0">
                <a:sym typeface="Wingdings" panose="05000000000000000000" pitchFamily="2" charset="2"/>
              </a:rPr>
              <a:t>Rechtsfragen</a:t>
            </a:r>
            <a:endParaRPr lang="en-GB" sz="2000" i="1" dirty="0" smtClean="0">
              <a:sym typeface="Wingdings" panose="05000000000000000000" pitchFamily="2" charset="2"/>
            </a:endParaRPr>
          </a:p>
          <a:p>
            <a:pPr marL="0" indent="0">
              <a:buNone/>
              <a:defRPr/>
            </a:pPr>
            <a:endParaRPr lang="en-GB" sz="2000" i="1" dirty="0">
              <a:sym typeface="Wingdings" panose="05000000000000000000" pitchFamily="2" charset="2"/>
            </a:endParaRPr>
          </a:p>
        </p:txBody>
      </p:sp>
      <p:pic>
        <p:nvPicPr>
          <p:cNvPr id="2050" name="Picture 2" descr="http://usetablet.com/wp-content/uploads/2013/05/www.usetablet.com-tablet-phone-desktop-lapto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28542" y="2953203"/>
            <a:ext cx="4047915" cy="2275997"/>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4" descr="https://shop.aph.org/wcsstore/APHConsumerDirect/images/catalog/products_large/1-07853-00_Mini_Spiral_Notebook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07704" y="4039868"/>
            <a:ext cx="1584176" cy="1333348"/>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http://gtmediaproductions.com/zack/assets/images/graphics/File%20for%20offline%20printing/BONUS/extra%20bonus/arrow%20black.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370478" y="4093814"/>
            <a:ext cx="1364132" cy="77534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1.bp.blogspot.com/-KYI1Qpvcwg4/T-m4J4Lx8dI/AAAAAAAAAfs/0ZMguYQMPqk/s1600/letter1.gi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18492680">
            <a:off x="597933" y="3400789"/>
            <a:ext cx="1477558" cy="10971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58670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encrypted-tbn0.gstatic.com/images?q=tbn:ANd9GcQjE4CtuqaIYyotUlqnK3DSeaJkZ2wjPBkVvmVOVSGkeLTFOGxYg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4208" y="124656"/>
            <a:ext cx="2501633" cy="2633298"/>
          </a:xfrm>
          <a:prstGeom prst="rect">
            <a:avLst/>
          </a:prstGeom>
          <a:noFill/>
          <a:extLst>
            <a:ext uri="{909E8E84-426E-40DD-AFC4-6F175D3DCCD1}">
              <a14:hiddenFill xmlns:a14="http://schemas.microsoft.com/office/drawing/2010/main">
                <a:solidFill>
                  <a:srgbClr val="FFFFFF"/>
                </a:solidFill>
              </a14:hiddenFill>
            </a:ext>
          </a:extLst>
        </p:spPr>
      </p:pic>
      <p:sp>
        <p:nvSpPr>
          <p:cNvPr id="5122" name="Titel 1"/>
          <p:cNvSpPr>
            <a:spLocks noGrp="1"/>
          </p:cNvSpPr>
          <p:nvPr>
            <p:ph type="ctrTitle"/>
          </p:nvPr>
        </p:nvSpPr>
        <p:spPr/>
        <p:txBody>
          <a:bodyPr/>
          <a:lstStyle/>
          <a:p>
            <a:r>
              <a:rPr lang="en-GB" dirty="0" err="1" smtClean="0"/>
              <a:t>Fragen</a:t>
            </a:r>
            <a:r>
              <a:rPr lang="en-GB" dirty="0" smtClean="0"/>
              <a:t> </a:t>
            </a:r>
            <a:r>
              <a:rPr lang="en-GB" dirty="0" err="1" smtClean="0"/>
              <a:t>zur</a:t>
            </a:r>
            <a:r>
              <a:rPr lang="en-GB" dirty="0" smtClean="0"/>
              <a:t> e-discovery</a:t>
            </a:r>
          </a:p>
        </p:txBody>
      </p:sp>
      <p:sp>
        <p:nvSpPr>
          <p:cNvPr id="2" name="Rechteck 1"/>
          <p:cNvSpPr/>
          <p:nvPr/>
        </p:nvSpPr>
        <p:spPr>
          <a:xfrm rot="21353227">
            <a:off x="113820" y="1634643"/>
            <a:ext cx="7089485" cy="400110"/>
          </a:xfrm>
          <a:prstGeom prst="rect">
            <a:avLst/>
          </a:prstGeom>
          <a:noFill/>
        </p:spPr>
        <p:txBody>
          <a:bodyPr wrap="square" lIns="91440" tIns="45720" rIns="91440" bIns="45720">
            <a:spAutoFit/>
          </a:bodyPr>
          <a:lstStyle/>
          <a:p>
            <a:pPr algn="ctr"/>
            <a:r>
              <a:rPr lang="de-DE" sz="2000" b="0" cap="none" spc="0" dirty="0" smtClean="0">
                <a:ln w="0"/>
                <a:solidFill>
                  <a:srgbClr val="1133DB"/>
                </a:solidFill>
                <a:effectLst>
                  <a:outerShdw blurRad="38100" dist="19050" dir="2700000" algn="tl" rotWithShape="0">
                    <a:schemeClr val="dk1">
                      <a:alpha val="40000"/>
                    </a:schemeClr>
                  </a:outerShdw>
                </a:effectLst>
              </a:rPr>
              <a:t>Darf die Wettbewerbsbehörde meine E-Mails durchsuchen?</a:t>
            </a:r>
            <a:endParaRPr lang="de-DE" sz="2000" b="0" cap="none" spc="0" dirty="0">
              <a:ln w="0"/>
              <a:solidFill>
                <a:srgbClr val="1133DB"/>
              </a:solidFill>
              <a:effectLst>
                <a:outerShdw blurRad="38100" dist="19050" dir="2700000" algn="tl" rotWithShape="0">
                  <a:schemeClr val="dk1">
                    <a:alpha val="40000"/>
                  </a:schemeClr>
                </a:outerShdw>
              </a:effectLst>
            </a:endParaRPr>
          </a:p>
        </p:txBody>
      </p:sp>
      <p:sp>
        <p:nvSpPr>
          <p:cNvPr id="5" name="Rechteck 4"/>
          <p:cNvSpPr/>
          <p:nvPr/>
        </p:nvSpPr>
        <p:spPr>
          <a:xfrm rot="177938">
            <a:off x="2994296" y="2930495"/>
            <a:ext cx="5792163" cy="400110"/>
          </a:xfrm>
          <a:prstGeom prst="rect">
            <a:avLst/>
          </a:prstGeom>
          <a:noFill/>
        </p:spPr>
        <p:txBody>
          <a:bodyPr wrap="none" lIns="91440" tIns="45720" rIns="91440" bIns="45720">
            <a:spAutoFit/>
          </a:bodyPr>
          <a:lstStyle/>
          <a:p>
            <a:pPr algn="ctr"/>
            <a:r>
              <a:rPr lang="de-DE" sz="2000" b="0" cap="none" spc="0" dirty="0" smtClean="0">
                <a:ln w="0"/>
                <a:solidFill>
                  <a:srgbClr val="00B050"/>
                </a:solidFill>
                <a:effectLst>
                  <a:outerShdw blurRad="38100" dist="19050" dir="2700000" algn="tl" rotWithShape="0">
                    <a:schemeClr val="dk1">
                      <a:alpha val="40000"/>
                    </a:schemeClr>
                  </a:outerShdw>
                </a:effectLst>
              </a:rPr>
              <a:t>Sind Daten auf einer Cloud vor Zugriff geschützt?</a:t>
            </a:r>
            <a:endParaRPr lang="de-DE" sz="2000" b="0" cap="none" spc="0" dirty="0">
              <a:ln w="0"/>
              <a:solidFill>
                <a:srgbClr val="00B050"/>
              </a:solidFill>
              <a:effectLst>
                <a:outerShdw blurRad="38100" dist="19050" dir="2700000" algn="tl" rotWithShape="0">
                  <a:schemeClr val="dk1">
                    <a:alpha val="40000"/>
                  </a:schemeClr>
                </a:outerShdw>
              </a:effectLst>
            </a:endParaRPr>
          </a:p>
        </p:txBody>
      </p:sp>
      <p:sp>
        <p:nvSpPr>
          <p:cNvPr id="6" name="Rechteck 5"/>
          <p:cNvSpPr/>
          <p:nvPr/>
        </p:nvSpPr>
        <p:spPr>
          <a:xfrm>
            <a:off x="116267" y="3429000"/>
            <a:ext cx="6524543" cy="400110"/>
          </a:xfrm>
          <a:prstGeom prst="rect">
            <a:avLst/>
          </a:prstGeom>
          <a:noFill/>
        </p:spPr>
        <p:txBody>
          <a:bodyPr wrap="none" lIns="91440" tIns="45720" rIns="91440" bIns="45720">
            <a:spAutoFit/>
          </a:bodyPr>
          <a:lstStyle/>
          <a:p>
            <a:pPr algn="ctr"/>
            <a:r>
              <a:rPr lang="de-DE" sz="2000" b="0" cap="none" spc="0" dirty="0" smtClean="0">
                <a:ln w="0"/>
                <a:solidFill>
                  <a:srgbClr val="990033"/>
                </a:solidFill>
                <a:effectLst>
                  <a:outerShdw blurRad="38100" dist="19050" dir="2700000" algn="tl" rotWithShape="0">
                    <a:schemeClr val="dk1">
                      <a:alpha val="40000"/>
                    </a:schemeClr>
                  </a:outerShdw>
                </a:effectLst>
              </a:rPr>
              <a:t>Darf forensische Software verwendet werden – welche?</a:t>
            </a:r>
            <a:endParaRPr lang="de-DE" sz="2000" b="0" cap="none" spc="0" dirty="0">
              <a:ln w="0"/>
              <a:solidFill>
                <a:srgbClr val="990033"/>
              </a:solidFill>
              <a:effectLst>
                <a:outerShdw blurRad="38100" dist="19050" dir="2700000" algn="tl" rotWithShape="0">
                  <a:schemeClr val="dk1">
                    <a:alpha val="40000"/>
                  </a:schemeClr>
                </a:outerShdw>
              </a:effectLst>
            </a:endParaRPr>
          </a:p>
        </p:txBody>
      </p:sp>
      <p:sp>
        <p:nvSpPr>
          <p:cNvPr id="7" name="Rechteck 6"/>
          <p:cNvSpPr/>
          <p:nvPr/>
        </p:nvSpPr>
        <p:spPr>
          <a:xfrm>
            <a:off x="1827444" y="2315683"/>
            <a:ext cx="5408853" cy="400110"/>
          </a:xfrm>
          <a:prstGeom prst="rect">
            <a:avLst/>
          </a:prstGeom>
          <a:noFill/>
        </p:spPr>
        <p:txBody>
          <a:bodyPr wrap="none" lIns="91440" tIns="45720" rIns="91440" bIns="45720">
            <a:spAutoFit/>
          </a:bodyPr>
          <a:lstStyle/>
          <a:p>
            <a:pPr algn="ctr"/>
            <a:r>
              <a:rPr lang="de-DE" sz="2000" b="0" cap="none" spc="0" dirty="0" smtClean="0">
                <a:ln w="0"/>
                <a:solidFill>
                  <a:srgbClr val="FF9900"/>
                </a:solidFill>
                <a:effectLst>
                  <a:outerShdw blurRad="38100" dist="19050" dir="2700000" algn="tl" rotWithShape="0">
                    <a:schemeClr val="dk1">
                      <a:alpha val="40000"/>
                    </a:schemeClr>
                  </a:outerShdw>
                </a:effectLst>
              </a:rPr>
              <a:t>Wie sieht es mit dem Grundrechtsschutz aus?</a:t>
            </a:r>
            <a:endParaRPr lang="de-DE" sz="2000" b="0" cap="none" spc="0" dirty="0">
              <a:ln w="0"/>
              <a:solidFill>
                <a:srgbClr val="FF9900"/>
              </a:solidFill>
              <a:effectLst>
                <a:outerShdw blurRad="38100" dist="19050" dir="2700000" algn="tl" rotWithShape="0">
                  <a:schemeClr val="dk1">
                    <a:alpha val="40000"/>
                  </a:schemeClr>
                </a:outerShdw>
              </a:effectLst>
            </a:endParaRPr>
          </a:p>
        </p:txBody>
      </p:sp>
      <p:sp>
        <p:nvSpPr>
          <p:cNvPr id="8" name="Rechteck 7"/>
          <p:cNvSpPr/>
          <p:nvPr/>
        </p:nvSpPr>
        <p:spPr>
          <a:xfrm rot="21346071">
            <a:off x="128475" y="4095213"/>
            <a:ext cx="9025869" cy="400110"/>
          </a:xfrm>
          <a:prstGeom prst="rect">
            <a:avLst/>
          </a:prstGeom>
          <a:noFill/>
        </p:spPr>
        <p:txBody>
          <a:bodyPr wrap="none" lIns="91440" tIns="45720" rIns="91440" bIns="45720">
            <a:spAutoFit/>
          </a:bodyPr>
          <a:lstStyle/>
          <a:p>
            <a:pPr algn="ctr"/>
            <a:r>
              <a:rPr lang="de-DE" sz="2000" b="0" cap="none" spc="0" dirty="0" smtClean="0">
                <a:ln w="0"/>
                <a:solidFill>
                  <a:srgbClr val="05B1E7"/>
                </a:solidFill>
                <a:effectLst>
                  <a:outerShdw blurRad="38100" dist="19050" dir="2700000" algn="tl" rotWithShape="0">
                    <a:schemeClr val="dk1">
                      <a:alpha val="40000"/>
                    </a:schemeClr>
                  </a:outerShdw>
                </a:effectLst>
              </a:rPr>
              <a:t>Können Smartphones, Tablets, PCs von </a:t>
            </a:r>
            <a:r>
              <a:rPr lang="de-DE" sz="2000" b="0" cap="none" spc="0" dirty="0" err="1" smtClean="0">
                <a:ln w="0"/>
                <a:solidFill>
                  <a:srgbClr val="05B1E7"/>
                </a:solidFill>
                <a:effectLst>
                  <a:outerShdw blurRad="38100" dist="19050" dir="2700000" algn="tl" rotWithShape="0">
                    <a:schemeClr val="dk1">
                      <a:alpha val="40000"/>
                    </a:schemeClr>
                  </a:outerShdw>
                </a:effectLst>
              </a:rPr>
              <a:t>MitarbeiterInnen</a:t>
            </a:r>
            <a:r>
              <a:rPr lang="de-DE" sz="2000" b="0" cap="none" spc="0" dirty="0" smtClean="0">
                <a:ln w="0"/>
                <a:solidFill>
                  <a:srgbClr val="05B1E7"/>
                </a:solidFill>
                <a:effectLst>
                  <a:outerShdw blurRad="38100" dist="19050" dir="2700000" algn="tl" rotWithShape="0">
                    <a:schemeClr val="dk1">
                      <a:alpha val="40000"/>
                    </a:schemeClr>
                  </a:outerShdw>
                </a:effectLst>
              </a:rPr>
              <a:t> durchsucht werden?</a:t>
            </a:r>
            <a:endParaRPr lang="de-DE" sz="2000" b="0" cap="none" spc="0" dirty="0">
              <a:ln w="0"/>
              <a:solidFill>
                <a:srgbClr val="05B1E7"/>
              </a:solidFill>
              <a:effectLst>
                <a:outerShdw blurRad="38100" dist="19050" dir="2700000" algn="tl" rotWithShape="0">
                  <a:schemeClr val="dk1">
                    <a:alpha val="40000"/>
                  </a:schemeClr>
                </a:outerShdw>
              </a:effectLst>
            </a:endParaRPr>
          </a:p>
        </p:txBody>
      </p:sp>
      <p:sp>
        <p:nvSpPr>
          <p:cNvPr id="10" name="Rechteck 9"/>
          <p:cNvSpPr/>
          <p:nvPr/>
        </p:nvSpPr>
        <p:spPr>
          <a:xfrm rot="151437">
            <a:off x="1525658" y="4910309"/>
            <a:ext cx="7406146" cy="400110"/>
          </a:xfrm>
          <a:prstGeom prst="rect">
            <a:avLst/>
          </a:prstGeom>
          <a:noFill/>
        </p:spPr>
        <p:txBody>
          <a:bodyPr wrap="square" lIns="91440" tIns="45720" rIns="91440" bIns="45720">
            <a:spAutoFit/>
          </a:bodyPr>
          <a:lstStyle/>
          <a:p>
            <a:pPr algn="ctr"/>
            <a:r>
              <a:rPr lang="de-DE" sz="2000" b="0" cap="none" spc="0" dirty="0" smtClean="0">
                <a:ln w="0"/>
                <a:solidFill>
                  <a:srgbClr val="7030A0"/>
                </a:solidFill>
                <a:effectLst>
                  <a:outerShdw blurRad="38100" dist="19050" dir="2700000" algn="tl" rotWithShape="0">
                    <a:schemeClr val="dk1">
                      <a:alpha val="40000"/>
                    </a:schemeClr>
                  </a:outerShdw>
                </a:effectLst>
              </a:rPr>
              <a:t>Sind private Geräte von </a:t>
            </a:r>
            <a:r>
              <a:rPr lang="de-DE" sz="2000" b="0" cap="none" spc="0" dirty="0" err="1" smtClean="0">
                <a:ln w="0"/>
                <a:solidFill>
                  <a:srgbClr val="7030A0"/>
                </a:solidFill>
                <a:effectLst>
                  <a:outerShdw blurRad="38100" dist="19050" dir="2700000" algn="tl" rotWithShape="0">
                    <a:schemeClr val="dk1">
                      <a:alpha val="40000"/>
                    </a:schemeClr>
                  </a:outerShdw>
                </a:effectLst>
              </a:rPr>
              <a:t>MitarbeiterInnen</a:t>
            </a:r>
            <a:r>
              <a:rPr lang="de-DE" sz="2000" b="0" cap="none" spc="0" dirty="0" smtClean="0">
                <a:ln w="0"/>
                <a:solidFill>
                  <a:srgbClr val="7030A0"/>
                </a:solidFill>
                <a:effectLst>
                  <a:outerShdw blurRad="38100" dist="19050" dir="2700000" algn="tl" rotWithShape="0">
                    <a:schemeClr val="dk1">
                      <a:alpha val="40000"/>
                    </a:schemeClr>
                  </a:outerShdw>
                </a:effectLst>
              </a:rPr>
              <a:t> vor Zugriff geschützt?</a:t>
            </a:r>
            <a:endParaRPr lang="de-DE" sz="2000" b="0" cap="none" spc="0" dirty="0">
              <a:ln w="0"/>
              <a:solidFill>
                <a:srgbClr val="7030A0"/>
              </a:solidFill>
              <a:effectLst>
                <a:outerShdw blurRad="38100" dist="19050" dir="2700000" algn="tl" rotWithShape="0">
                  <a:schemeClr val="dk1">
                    <a:alpha val="40000"/>
                  </a:schemeClr>
                </a:outerShdw>
              </a:effectLst>
            </a:endParaRPr>
          </a:p>
        </p:txBody>
      </p:sp>
      <p:sp>
        <p:nvSpPr>
          <p:cNvPr id="11" name="Rechteck 10"/>
          <p:cNvSpPr/>
          <p:nvPr/>
        </p:nvSpPr>
        <p:spPr>
          <a:xfrm rot="21358274">
            <a:off x="132803" y="5506228"/>
            <a:ext cx="5883342" cy="400110"/>
          </a:xfrm>
          <a:prstGeom prst="rect">
            <a:avLst/>
          </a:prstGeom>
          <a:noFill/>
        </p:spPr>
        <p:txBody>
          <a:bodyPr wrap="none" lIns="91440" tIns="45720" rIns="91440" bIns="45720">
            <a:spAutoFit/>
          </a:bodyPr>
          <a:lstStyle/>
          <a:p>
            <a:pPr algn="ctr"/>
            <a:r>
              <a:rPr lang="de-DE" sz="2000" b="0" cap="none" spc="0" dirty="0" smtClean="0">
                <a:ln w="0"/>
                <a:solidFill>
                  <a:srgbClr val="92D050"/>
                </a:solidFill>
                <a:effectLst>
                  <a:outerShdw blurRad="38100" dist="19050" dir="2700000" algn="tl" rotWithShape="0">
                    <a:schemeClr val="dk1">
                      <a:alpha val="40000"/>
                    </a:schemeClr>
                  </a:outerShdw>
                </a:effectLst>
              </a:rPr>
              <a:t>Dürfen gelöschte Dokumente durchsucht werden?</a:t>
            </a:r>
            <a:endParaRPr lang="de-DE" sz="2000" b="0" cap="none" spc="0" dirty="0">
              <a:ln w="0"/>
              <a:solidFill>
                <a:srgbClr val="92D050"/>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42131144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ctrTitle"/>
          </p:nvPr>
        </p:nvSpPr>
        <p:spPr>
          <a:xfrm>
            <a:off x="467544" y="620689"/>
            <a:ext cx="8352927" cy="648073"/>
          </a:xfrm>
        </p:spPr>
        <p:txBody>
          <a:bodyPr/>
          <a:lstStyle/>
          <a:p>
            <a:r>
              <a:rPr lang="en-GB" sz="3400" dirty="0" err="1"/>
              <a:t>Rechtliche</a:t>
            </a:r>
            <a:r>
              <a:rPr lang="en-GB" sz="3400" dirty="0"/>
              <a:t> </a:t>
            </a:r>
            <a:r>
              <a:rPr lang="en-GB" sz="3400" dirty="0" err="1"/>
              <a:t>Rahmenbedingungen</a:t>
            </a:r>
            <a:endParaRPr lang="en-GB" sz="3400" dirty="0" smtClean="0"/>
          </a:p>
        </p:txBody>
      </p:sp>
      <p:sp>
        <p:nvSpPr>
          <p:cNvPr id="5123" name="Inhaltsplatzhalter 2"/>
          <p:cNvSpPr>
            <a:spLocks noGrp="1"/>
          </p:cNvSpPr>
          <p:nvPr>
            <p:ph type="body" sz="quarter" idx="13"/>
          </p:nvPr>
        </p:nvSpPr>
        <p:spPr>
          <a:xfrm>
            <a:off x="467545" y="1628800"/>
            <a:ext cx="8208912" cy="4536504"/>
          </a:xfrm>
        </p:spPr>
        <p:txBody>
          <a:bodyPr>
            <a:normAutofit/>
          </a:bodyPr>
          <a:lstStyle/>
          <a:p>
            <a:pPr>
              <a:defRPr/>
            </a:pPr>
            <a:r>
              <a:rPr lang="en-GB" sz="2000" dirty="0" smtClean="0"/>
              <a:t>Art. 20 </a:t>
            </a:r>
            <a:r>
              <a:rPr lang="en-GB" sz="2000" dirty="0" err="1" smtClean="0"/>
              <a:t>Verordnung</a:t>
            </a:r>
            <a:r>
              <a:rPr lang="en-GB" sz="2000" dirty="0" smtClean="0"/>
              <a:t> 1/2003 </a:t>
            </a:r>
            <a:r>
              <a:rPr lang="de-AT" sz="2000" dirty="0"/>
              <a:t>zur Durchführung der </a:t>
            </a:r>
            <a:r>
              <a:rPr lang="de-AT" sz="2000" dirty="0" smtClean="0"/>
              <a:t>Art. 101 &amp; 102 AEUV</a:t>
            </a:r>
            <a:endParaRPr lang="en-GB" sz="2000" dirty="0" smtClean="0"/>
          </a:p>
          <a:p>
            <a:pPr>
              <a:defRPr/>
            </a:pPr>
            <a:r>
              <a:rPr lang="en-GB" sz="2000" dirty="0" smtClean="0"/>
              <a:t>§§ 12, 14 </a:t>
            </a:r>
            <a:r>
              <a:rPr lang="en-GB" sz="2000" dirty="0" err="1" smtClean="0"/>
              <a:t>Wettbewerbsgesetz</a:t>
            </a:r>
            <a:endParaRPr lang="en-GB" sz="2000" dirty="0" smtClean="0"/>
          </a:p>
          <a:p>
            <a:pPr>
              <a:defRPr/>
            </a:pPr>
            <a:r>
              <a:rPr lang="en-GB" sz="2000" dirty="0" smtClean="0"/>
              <a:t>Art. 7 EU-</a:t>
            </a:r>
            <a:r>
              <a:rPr lang="en-GB" sz="2000" dirty="0" err="1" smtClean="0"/>
              <a:t>Grundrechtecharta</a:t>
            </a:r>
            <a:r>
              <a:rPr lang="en-GB" sz="2000" dirty="0" smtClean="0"/>
              <a:t>, Art. </a:t>
            </a:r>
            <a:r>
              <a:rPr lang="en-GB" sz="2000" dirty="0"/>
              <a:t>8</a:t>
            </a:r>
            <a:r>
              <a:rPr lang="en-GB" sz="2000" dirty="0" smtClean="0"/>
              <a:t> EMRK</a:t>
            </a:r>
          </a:p>
          <a:p>
            <a:pPr>
              <a:defRPr/>
            </a:pPr>
            <a:r>
              <a:rPr lang="en-GB" sz="2000" dirty="0" err="1" smtClean="0"/>
              <a:t>Gerichtsurteile</a:t>
            </a:r>
            <a:r>
              <a:rPr lang="en-GB" sz="2000" dirty="0" smtClean="0"/>
              <a:t>, </a:t>
            </a:r>
            <a:r>
              <a:rPr lang="en-GB" sz="2000" dirty="0" err="1" smtClean="0"/>
              <a:t>zB</a:t>
            </a:r>
            <a:r>
              <a:rPr lang="en-GB" sz="2000" dirty="0" smtClean="0"/>
              <a:t> OGH, </a:t>
            </a:r>
            <a:r>
              <a:rPr lang="en-GB" sz="2000" dirty="0" err="1" smtClean="0"/>
              <a:t>VwGH</a:t>
            </a:r>
            <a:r>
              <a:rPr lang="en-GB" sz="2000" dirty="0" smtClean="0"/>
              <a:t>, </a:t>
            </a:r>
            <a:r>
              <a:rPr lang="en-GB" sz="2000" dirty="0" err="1"/>
              <a:t>EuG</a:t>
            </a:r>
            <a:r>
              <a:rPr lang="en-GB" sz="2000" dirty="0"/>
              <a:t>, EGMR</a:t>
            </a:r>
            <a:endParaRPr lang="en-GB" sz="2000" dirty="0" smtClean="0"/>
          </a:p>
          <a:p>
            <a:pPr>
              <a:defRPr/>
            </a:pPr>
            <a:r>
              <a:rPr lang="en-GB" sz="2000" dirty="0" smtClean="0"/>
              <a:t>Soft law</a:t>
            </a:r>
          </a:p>
          <a:p>
            <a:pPr lvl="1">
              <a:defRPr/>
            </a:pPr>
            <a:r>
              <a:rPr lang="en-US" sz="1600" dirty="0" err="1"/>
              <a:t>Europäische</a:t>
            </a:r>
            <a:r>
              <a:rPr lang="en-US" sz="1600" dirty="0"/>
              <a:t> </a:t>
            </a:r>
            <a:r>
              <a:rPr lang="en-US" sz="1600" dirty="0" err="1"/>
              <a:t>Kommission</a:t>
            </a:r>
            <a:r>
              <a:rPr lang="en-US" sz="1600" dirty="0"/>
              <a:t>, Explanatory Note on </a:t>
            </a:r>
            <a:r>
              <a:rPr lang="en-US" sz="1600" dirty="0" smtClean="0"/>
              <a:t>Commission inspections pursuant to Article </a:t>
            </a:r>
            <a:r>
              <a:rPr lang="en-US" sz="1600" dirty="0"/>
              <a:t>20(4) of Council </a:t>
            </a:r>
            <a:r>
              <a:rPr lang="en-US" sz="1600" dirty="0" smtClean="0"/>
              <a:t>Regulation </a:t>
            </a:r>
            <a:r>
              <a:rPr lang="en-US" sz="1600" dirty="0"/>
              <a:t>No 1/2003 </a:t>
            </a:r>
            <a:r>
              <a:rPr lang="en-US" sz="1600" dirty="0" smtClean="0"/>
              <a:t>(</a:t>
            </a:r>
            <a:r>
              <a:rPr lang="en-US" sz="1600" dirty="0" err="1" smtClean="0"/>
              <a:t>zuletzt</a:t>
            </a:r>
            <a:r>
              <a:rPr lang="en-US" sz="1600" dirty="0" smtClean="0"/>
              <a:t> September </a:t>
            </a:r>
            <a:r>
              <a:rPr lang="en-US" sz="1600" dirty="0"/>
              <a:t>2015)</a:t>
            </a:r>
          </a:p>
          <a:p>
            <a:pPr lvl="1">
              <a:defRPr/>
            </a:pPr>
            <a:r>
              <a:rPr lang="en-US" sz="1600" dirty="0" smtClean="0"/>
              <a:t>ECN </a:t>
            </a:r>
            <a:r>
              <a:rPr lang="en-US" sz="1600" dirty="0"/>
              <a:t>Recommendation on the Power to Collect Digital Evidence, including by Forensic </a:t>
            </a:r>
            <a:r>
              <a:rPr lang="en-US" sz="1600" dirty="0" smtClean="0"/>
              <a:t>Means (</a:t>
            </a:r>
            <a:r>
              <a:rPr lang="en-US" sz="1600" dirty="0" err="1" smtClean="0"/>
              <a:t>Dezember</a:t>
            </a:r>
            <a:r>
              <a:rPr lang="en-US" sz="1600" dirty="0" smtClean="0"/>
              <a:t> 2013)</a:t>
            </a:r>
          </a:p>
          <a:p>
            <a:pPr lvl="1">
              <a:defRPr/>
            </a:pPr>
            <a:r>
              <a:rPr lang="en-US" sz="1600" dirty="0" smtClean="0"/>
              <a:t>ICN Anti-Cartel Enforcement Manual: </a:t>
            </a:r>
            <a:r>
              <a:rPr lang="en-US" sz="1600" dirty="0" err="1" smtClean="0"/>
              <a:t>Kapitel</a:t>
            </a:r>
            <a:r>
              <a:rPr lang="en-US" sz="1600" dirty="0" smtClean="0"/>
              <a:t> 3, Digital Evidence Gathering (</a:t>
            </a:r>
            <a:r>
              <a:rPr lang="en-US" sz="1600" dirty="0" err="1" smtClean="0"/>
              <a:t>März</a:t>
            </a:r>
            <a:r>
              <a:rPr lang="en-US" sz="1600" dirty="0" smtClean="0"/>
              <a:t> 2010)</a:t>
            </a:r>
          </a:p>
          <a:p>
            <a:pPr>
              <a:defRPr/>
            </a:pPr>
            <a:endParaRPr lang="en-GB" sz="2000" dirty="0">
              <a:sym typeface="Wingdings" panose="05000000000000000000" pitchFamily="2" charset="2"/>
            </a:endParaRPr>
          </a:p>
          <a:p>
            <a:pPr marL="0" indent="0">
              <a:buNone/>
              <a:defRPr/>
            </a:pPr>
            <a:r>
              <a:rPr lang="en-GB" sz="2000" dirty="0">
                <a:sym typeface="Wingdings" panose="05000000000000000000" pitchFamily="2" charset="2"/>
              </a:rPr>
              <a:t>	</a:t>
            </a:r>
            <a:endParaRPr lang="en-GB" sz="2000" i="1" dirty="0">
              <a:sym typeface="Wingdings" panose="05000000000000000000" pitchFamily="2" charset="2"/>
            </a:endParaRPr>
          </a:p>
        </p:txBody>
      </p:sp>
    </p:spTree>
    <p:extLst>
      <p:ext uri="{BB962C8B-B14F-4D97-AF65-F5344CB8AC3E}">
        <p14:creationId xmlns:p14="http://schemas.microsoft.com/office/powerpoint/2010/main" val="18600205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ctrTitle"/>
          </p:nvPr>
        </p:nvSpPr>
        <p:spPr>
          <a:xfrm>
            <a:off x="467545" y="548680"/>
            <a:ext cx="8208912" cy="792088"/>
          </a:xfrm>
        </p:spPr>
        <p:txBody>
          <a:bodyPr>
            <a:normAutofit fontScale="90000"/>
          </a:bodyPr>
          <a:lstStyle/>
          <a:p>
            <a:r>
              <a:rPr lang="de-AT" sz="3200" dirty="0"/>
              <a:t>ICN Anti-</a:t>
            </a:r>
            <a:r>
              <a:rPr lang="de-AT" sz="3200" dirty="0" err="1"/>
              <a:t>Cartel</a:t>
            </a:r>
            <a:r>
              <a:rPr lang="de-AT" sz="3200" dirty="0"/>
              <a:t> </a:t>
            </a:r>
            <a:r>
              <a:rPr lang="de-AT" sz="3200" dirty="0" err="1"/>
              <a:t>Enforcement</a:t>
            </a:r>
            <a:r>
              <a:rPr lang="de-AT" sz="3200" dirty="0"/>
              <a:t> Manual</a:t>
            </a:r>
          </a:p>
        </p:txBody>
      </p:sp>
      <p:sp>
        <p:nvSpPr>
          <p:cNvPr id="5123" name="Inhaltsplatzhalter 2"/>
          <p:cNvSpPr>
            <a:spLocks noGrp="1"/>
          </p:cNvSpPr>
          <p:nvPr>
            <p:ph type="body" sz="quarter" idx="13"/>
          </p:nvPr>
        </p:nvSpPr>
        <p:spPr>
          <a:xfrm>
            <a:off x="467545" y="1556792"/>
            <a:ext cx="8208912" cy="3600400"/>
          </a:xfrm>
        </p:spPr>
        <p:txBody>
          <a:bodyPr vert="horz" lIns="91430" tIns="45716" rIns="91430" bIns="45716" rtlCol="0">
            <a:normAutofit/>
          </a:bodyPr>
          <a:lstStyle/>
          <a:p>
            <a:r>
              <a:rPr lang="de-AT" sz="2000" dirty="0" smtClean="0"/>
              <a:t>„</a:t>
            </a:r>
            <a:r>
              <a:rPr lang="de-AT" sz="2000" dirty="0" err="1" smtClean="0"/>
              <a:t>Good</a:t>
            </a:r>
            <a:r>
              <a:rPr lang="de-AT" sz="2000" dirty="0" smtClean="0"/>
              <a:t> </a:t>
            </a:r>
            <a:r>
              <a:rPr lang="de-AT" sz="2000" dirty="0" err="1" smtClean="0"/>
              <a:t>practices</a:t>
            </a:r>
            <a:r>
              <a:rPr lang="de-AT" sz="2000" dirty="0" smtClean="0"/>
              <a:t>“ </a:t>
            </a:r>
            <a:r>
              <a:rPr lang="de-AT" sz="2000" dirty="0"/>
              <a:t>weltweit</a:t>
            </a:r>
          </a:p>
          <a:p>
            <a:r>
              <a:rPr lang="de-AT" sz="2000" dirty="0"/>
              <a:t>Rechtliche Herausforderungen im Zusammenhang mit e-</a:t>
            </a:r>
            <a:r>
              <a:rPr lang="de-AT" sz="2000" dirty="0" err="1"/>
              <a:t>discovery</a:t>
            </a:r>
            <a:endParaRPr lang="de-AT" sz="2000" dirty="0"/>
          </a:p>
          <a:p>
            <a:pPr lvl="1"/>
            <a:r>
              <a:rPr lang="de-AT" sz="1600" dirty="0"/>
              <a:t>Befugnis zur digitalen Beweisaufnahme</a:t>
            </a:r>
          </a:p>
          <a:p>
            <a:pPr lvl="1"/>
            <a:r>
              <a:rPr lang="de-AT" sz="1600" dirty="0"/>
              <a:t>Umgang mit gesetzlich privilegierten und privaten digitalen Informationen</a:t>
            </a:r>
          </a:p>
          <a:p>
            <a:pPr lvl="1"/>
            <a:r>
              <a:rPr lang="de-AT" sz="1600" dirty="0"/>
              <a:t>Physischer Zugang zu digitalen Informationen</a:t>
            </a:r>
          </a:p>
          <a:p>
            <a:pPr lvl="2"/>
            <a:r>
              <a:rPr lang="de-AT" sz="1500" dirty="0"/>
              <a:t>Speicherort außerhalb des durchsuchten Unternehmens – von Durchsuchungsbefehl umfasst?</a:t>
            </a:r>
          </a:p>
          <a:p>
            <a:pPr lvl="2"/>
            <a:r>
              <a:rPr lang="de-AT" sz="1500" dirty="0"/>
              <a:t>Access </a:t>
            </a:r>
            <a:r>
              <a:rPr lang="de-AT" sz="1500" dirty="0" err="1"/>
              <a:t>approach</a:t>
            </a:r>
            <a:endParaRPr lang="de-AT" sz="1500" dirty="0"/>
          </a:p>
          <a:p>
            <a:pPr lvl="2"/>
            <a:r>
              <a:rPr lang="de-AT" sz="1500" dirty="0"/>
              <a:t>Location </a:t>
            </a:r>
            <a:r>
              <a:rPr lang="de-AT" sz="1500" dirty="0" err="1"/>
              <a:t>approach</a:t>
            </a:r>
            <a:endParaRPr lang="de-AT" sz="1500" dirty="0"/>
          </a:p>
          <a:p>
            <a:pPr lvl="1"/>
            <a:r>
              <a:rPr lang="de-AT" sz="1600" dirty="0"/>
              <a:t>Verwendung digitaler Beweise bei Gericht</a:t>
            </a:r>
          </a:p>
          <a:p>
            <a:r>
              <a:rPr lang="de-AT" sz="2000" dirty="0"/>
              <a:t>Große Datenmengen als Herausforderungen für die Behörden</a:t>
            </a:r>
          </a:p>
        </p:txBody>
      </p:sp>
    </p:spTree>
    <p:extLst>
      <p:ext uri="{BB962C8B-B14F-4D97-AF65-F5344CB8AC3E}">
        <p14:creationId xmlns:p14="http://schemas.microsoft.com/office/powerpoint/2010/main" val="40736614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ctrTitle"/>
          </p:nvPr>
        </p:nvSpPr>
        <p:spPr>
          <a:xfrm>
            <a:off x="467545" y="548680"/>
            <a:ext cx="8208912" cy="792088"/>
          </a:xfrm>
        </p:spPr>
        <p:txBody>
          <a:bodyPr/>
          <a:lstStyle/>
          <a:p>
            <a:r>
              <a:rPr lang="en-US" sz="3200" dirty="0"/>
              <a:t>ECN Recommendation</a:t>
            </a:r>
          </a:p>
        </p:txBody>
      </p:sp>
      <p:sp>
        <p:nvSpPr>
          <p:cNvPr id="5123" name="Inhaltsplatzhalter 2"/>
          <p:cNvSpPr>
            <a:spLocks noGrp="1"/>
          </p:cNvSpPr>
          <p:nvPr>
            <p:ph type="body" sz="quarter" idx="13"/>
          </p:nvPr>
        </p:nvSpPr>
        <p:spPr>
          <a:xfrm>
            <a:off x="467545" y="1556792"/>
            <a:ext cx="8208912" cy="4536505"/>
          </a:xfrm>
        </p:spPr>
        <p:txBody>
          <a:bodyPr vert="horz" lIns="91430" tIns="45716" rIns="91430" bIns="45716" rtlCol="0">
            <a:normAutofit/>
          </a:bodyPr>
          <a:lstStyle/>
          <a:p>
            <a:r>
              <a:rPr lang="en-US" sz="1800" dirty="0" err="1"/>
              <a:t>Herausragende</a:t>
            </a:r>
            <a:r>
              <a:rPr lang="en-US" sz="1800" dirty="0"/>
              <a:t> Rolle von IT – </a:t>
            </a:r>
            <a:r>
              <a:rPr lang="en-US" sz="1800" dirty="0" err="1"/>
              <a:t>auch</a:t>
            </a:r>
            <a:r>
              <a:rPr lang="en-US" sz="1800" dirty="0"/>
              <a:t> für </a:t>
            </a:r>
            <a:r>
              <a:rPr lang="en-US" sz="1800" dirty="0" err="1"/>
              <a:t>Wettbewerbsbehörden</a:t>
            </a:r>
            <a:endParaRPr lang="en-US" sz="1800" dirty="0"/>
          </a:p>
          <a:p>
            <a:r>
              <a:rPr lang="en-US" sz="1800" dirty="0" err="1"/>
              <a:t>Alle</a:t>
            </a:r>
            <a:r>
              <a:rPr lang="en-US" sz="1800" dirty="0"/>
              <a:t> ECN-</a:t>
            </a:r>
            <a:r>
              <a:rPr lang="en-US" sz="1800" dirty="0" err="1"/>
              <a:t>Behörden</a:t>
            </a:r>
            <a:r>
              <a:rPr lang="en-US" sz="1800" dirty="0"/>
              <a:t> </a:t>
            </a:r>
            <a:r>
              <a:rPr lang="en-US" sz="1800" dirty="0" err="1"/>
              <a:t>können</a:t>
            </a:r>
            <a:r>
              <a:rPr lang="en-US" sz="1800" dirty="0"/>
              <a:t> </a:t>
            </a:r>
            <a:r>
              <a:rPr lang="en-US" sz="1800" dirty="0" err="1"/>
              <a:t>digitale</a:t>
            </a:r>
            <a:r>
              <a:rPr lang="en-US" sz="1800" dirty="0"/>
              <a:t> </a:t>
            </a:r>
            <a:r>
              <a:rPr lang="en-US" sz="1800" dirty="0" err="1"/>
              <a:t>Beweise</a:t>
            </a:r>
            <a:r>
              <a:rPr lang="en-US" sz="1800" dirty="0"/>
              <a:t> </a:t>
            </a:r>
            <a:r>
              <a:rPr lang="en-US" sz="1800" dirty="0" err="1"/>
              <a:t>aufnehmen</a:t>
            </a:r>
            <a:r>
              <a:rPr lang="en-US" sz="1800" dirty="0"/>
              <a:t>, </a:t>
            </a:r>
            <a:r>
              <a:rPr lang="en-US" sz="1800" dirty="0" err="1" smtClean="0"/>
              <a:t>Ausgestaltung</a:t>
            </a:r>
            <a:r>
              <a:rPr lang="en-US" sz="1800" dirty="0" smtClean="0"/>
              <a:t> </a:t>
            </a:r>
            <a:r>
              <a:rPr lang="en-US" sz="1800" dirty="0" err="1"/>
              <a:t>variiert</a:t>
            </a:r>
            <a:endParaRPr lang="en-US" sz="1800" dirty="0"/>
          </a:p>
          <a:p>
            <a:r>
              <a:rPr lang="en-US" sz="1800" dirty="0" err="1"/>
              <a:t>Vertritt</a:t>
            </a:r>
            <a:r>
              <a:rPr lang="en-US" sz="1800" dirty="0"/>
              <a:t> den </a:t>
            </a:r>
            <a:r>
              <a:rPr lang="de-AT" sz="1800" dirty="0" smtClean="0"/>
              <a:t>„</a:t>
            </a:r>
            <a:r>
              <a:rPr lang="en-US" sz="1800" dirty="0" smtClean="0"/>
              <a:t>Access approach</a:t>
            </a:r>
            <a:r>
              <a:rPr lang="de-AT" sz="1800" dirty="0" smtClean="0"/>
              <a:t>“</a:t>
            </a:r>
            <a:r>
              <a:rPr lang="en-US" sz="1800" dirty="0" smtClean="0"/>
              <a:t> </a:t>
            </a:r>
            <a:endParaRPr lang="en-US" sz="1800" dirty="0"/>
          </a:p>
          <a:p>
            <a:r>
              <a:rPr lang="en-US" sz="1800" dirty="0" err="1"/>
              <a:t>Wichtig</a:t>
            </a:r>
            <a:r>
              <a:rPr lang="en-US" sz="1800" dirty="0"/>
              <a:t>, </a:t>
            </a:r>
            <a:r>
              <a:rPr lang="en-US" sz="1800" dirty="0" err="1"/>
              <a:t>rechtliche</a:t>
            </a:r>
            <a:r>
              <a:rPr lang="en-US" sz="1800" dirty="0"/>
              <a:t> </a:t>
            </a:r>
            <a:r>
              <a:rPr lang="en-US" sz="1800" dirty="0" err="1" smtClean="0"/>
              <a:t>Garantien</a:t>
            </a:r>
            <a:r>
              <a:rPr lang="en-US" sz="1800" dirty="0" smtClean="0"/>
              <a:t> </a:t>
            </a:r>
            <a:r>
              <a:rPr lang="en-US" sz="1800" dirty="0" err="1"/>
              <a:t>zu</a:t>
            </a:r>
            <a:r>
              <a:rPr lang="en-US" sz="1800" dirty="0"/>
              <a:t> </a:t>
            </a:r>
            <a:r>
              <a:rPr lang="en-US" sz="1800" dirty="0" err="1" smtClean="0"/>
              <a:t>gewährleisten</a:t>
            </a:r>
            <a:endParaRPr lang="en-US" sz="1800" dirty="0" smtClean="0"/>
          </a:p>
          <a:p>
            <a:pPr lvl="1"/>
            <a:r>
              <a:rPr lang="en-US" sz="1600" dirty="0" err="1"/>
              <a:t>Grundrechte</a:t>
            </a:r>
            <a:r>
              <a:rPr lang="en-US" sz="1600" dirty="0"/>
              <a:t>, </a:t>
            </a:r>
            <a:r>
              <a:rPr lang="en-US" sz="1600" dirty="0" err="1"/>
              <a:t>anwaltliches</a:t>
            </a:r>
            <a:r>
              <a:rPr lang="en-US" sz="1600" dirty="0"/>
              <a:t> </a:t>
            </a:r>
            <a:r>
              <a:rPr lang="en-US" sz="1600" dirty="0" err="1"/>
              <a:t>Berufsgeheimnis</a:t>
            </a:r>
            <a:r>
              <a:rPr lang="en-US" sz="1600" dirty="0"/>
              <a:t>, </a:t>
            </a:r>
            <a:r>
              <a:rPr lang="en-US" sz="1600" dirty="0" err="1"/>
              <a:t>Datenschutz</a:t>
            </a:r>
            <a:endParaRPr lang="en-US" sz="1600" dirty="0"/>
          </a:p>
          <a:p>
            <a:r>
              <a:rPr lang="en-US" sz="1800" i="1" dirty="0" smtClean="0"/>
              <a:t>Continued inspection </a:t>
            </a:r>
            <a:r>
              <a:rPr lang="en-US" sz="1800" dirty="0" err="1"/>
              <a:t>als</a:t>
            </a:r>
            <a:r>
              <a:rPr lang="en-US" sz="1800" dirty="0"/>
              <a:t> </a:t>
            </a:r>
            <a:r>
              <a:rPr lang="en-US" sz="1800" dirty="0" err="1"/>
              <a:t>wichtiges</a:t>
            </a:r>
            <a:r>
              <a:rPr lang="en-US" sz="1800" dirty="0"/>
              <a:t> Element</a:t>
            </a:r>
          </a:p>
          <a:p>
            <a:r>
              <a:rPr lang="en-US" sz="1800" dirty="0" err="1"/>
              <a:t>Hilfreich</a:t>
            </a:r>
            <a:r>
              <a:rPr lang="en-US" sz="1800" dirty="0"/>
              <a:t>, </a:t>
            </a:r>
            <a:r>
              <a:rPr lang="en-US" sz="1800" dirty="0" err="1"/>
              <a:t>wenn</a:t>
            </a:r>
            <a:r>
              <a:rPr lang="en-US" sz="1800" dirty="0"/>
              <a:t> </a:t>
            </a:r>
            <a:r>
              <a:rPr lang="en-US" sz="1800" dirty="0" err="1"/>
              <a:t>Behörden</a:t>
            </a:r>
            <a:r>
              <a:rPr lang="en-US" sz="1800" dirty="0"/>
              <a:t> Guidelines </a:t>
            </a:r>
            <a:r>
              <a:rPr lang="en-US" sz="1800" dirty="0" err="1" smtClean="0"/>
              <a:t>zur</a:t>
            </a:r>
            <a:r>
              <a:rPr lang="en-US" sz="1800" dirty="0" smtClean="0"/>
              <a:t> </a:t>
            </a:r>
            <a:r>
              <a:rPr lang="en-US" sz="1800" dirty="0" err="1"/>
              <a:t>Aufnahme</a:t>
            </a:r>
            <a:r>
              <a:rPr lang="en-US" sz="1800" dirty="0"/>
              <a:t> </a:t>
            </a:r>
            <a:r>
              <a:rPr lang="en-US" sz="1800" dirty="0" err="1"/>
              <a:t>digitaler</a:t>
            </a:r>
            <a:r>
              <a:rPr lang="en-US" sz="1800" dirty="0"/>
              <a:t> </a:t>
            </a:r>
            <a:r>
              <a:rPr lang="en-US" sz="1800" dirty="0" err="1"/>
              <a:t>Beweise</a:t>
            </a:r>
            <a:r>
              <a:rPr lang="en-US" sz="1800" dirty="0"/>
              <a:t> </a:t>
            </a:r>
            <a:r>
              <a:rPr lang="en-US" sz="1800" dirty="0" err="1"/>
              <a:t>bereitstellen</a:t>
            </a:r>
            <a:endParaRPr lang="en-US" sz="1800" dirty="0"/>
          </a:p>
          <a:p>
            <a:endParaRPr lang="de-AT" sz="1800" dirty="0"/>
          </a:p>
          <a:p>
            <a:endParaRPr lang="de-AT" sz="1800" dirty="0"/>
          </a:p>
        </p:txBody>
      </p:sp>
    </p:spTree>
    <p:extLst>
      <p:ext uri="{BB962C8B-B14F-4D97-AF65-F5344CB8AC3E}">
        <p14:creationId xmlns:p14="http://schemas.microsoft.com/office/powerpoint/2010/main" val="32015379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ctrTitle"/>
          </p:nvPr>
        </p:nvSpPr>
        <p:spPr>
          <a:xfrm>
            <a:off x="467545" y="548680"/>
            <a:ext cx="8208912" cy="792088"/>
          </a:xfrm>
        </p:spPr>
        <p:txBody>
          <a:bodyPr/>
          <a:lstStyle/>
          <a:p>
            <a:r>
              <a:rPr lang="de-AT" sz="3200" dirty="0" smtClean="0"/>
              <a:t>Verordnung </a:t>
            </a:r>
            <a:r>
              <a:rPr lang="de-AT" sz="3200" dirty="0"/>
              <a:t>1/2003</a:t>
            </a:r>
          </a:p>
        </p:txBody>
      </p:sp>
      <p:sp>
        <p:nvSpPr>
          <p:cNvPr id="5123" name="Inhaltsplatzhalter 2"/>
          <p:cNvSpPr>
            <a:spLocks noGrp="1"/>
          </p:cNvSpPr>
          <p:nvPr>
            <p:ph type="body" sz="quarter" idx="13"/>
          </p:nvPr>
        </p:nvSpPr>
        <p:spPr>
          <a:xfrm>
            <a:off x="467545" y="1556792"/>
            <a:ext cx="8208912" cy="4176464"/>
          </a:xfrm>
        </p:spPr>
        <p:txBody>
          <a:bodyPr>
            <a:normAutofit lnSpcReduction="10000"/>
          </a:bodyPr>
          <a:lstStyle/>
          <a:p>
            <a:pPr marL="0" indent="0">
              <a:buNone/>
            </a:pPr>
            <a:r>
              <a:rPr lang="de-AT" sz="1900" dirty="0" smtClean="0"/>
              <a:t>Art. 20 - </a:t>
            </a:r>
            <a:r>
              <a:rPr lang="de-AT" sz="1900" dirty="0"/>
              <a:t>Nachprüfungsbefugnisse der Kommission</a:t>
            </a:r>
            <a:endParaRPr lang="de-AT" sz="1900" dirty="0" smtClean="0"/>
          </a:p>
          <a:p>
            <a:pPr marL="0" indent="0">
              <a:buNone/>
            </a:pPr>
            <a:r>
              <a:rPr lang="de-AT" sz="1800" dirty="0" smtClean="0"/>
              <a:t>(1</a:t>
            </a:r>
            <a:r>
              <a:rPr lang="de-AT" sz="1800" dirty="0"/>
              <a:t>) Die Kommission kann </a:t>
            </a:r>
            <a:r>
              <a:rPr lang="de-AT" sz="1800" dirty="0" smtClean="0"/>
              <a:t>… </a:t>
            </a:r>
            <a:r>
              <a:rPr lang="de-AT" sz="1800" b="1" dirty="0" smtClean="0"/>
              <a:t>alle </a:t>
            </a:r>
            <a:r>
              <a:rPr lang="de-AT" sz="1800" b="1" dirty="0"/>
              <a:t>erforderlichen Nachprüfungen </a:t>
            </a:r>
            <a:r>
              <a:rPr lang="de-AT" sz="1800" dirty="0"/>
              <a:t>vornehmen.</a:t>
            </a:r>
          </a:p>
          <a:p>
            <a:pPr marL="0" indent="0">
              <a:buNone/>
            </a:pPr>
            <a:r>
              <a:rPr lang="de-AT" sz="1800" dirty="0"/>
              <a:t>(2) Die </a:t>
            </a:r>
            <a:r>
              <a:rPr lang="de-AT" sz="1800" dirty="0" smtClean="0"/>
              <a:t>… Bediensteten </a:t>
            </a:r>
            <a:r>
              <a:rPr lang="de-AT" sz="1800" dirty="0"/>
              <a:t>der Kommission und die anderen von ihr ermächtigten Begleitpersonen sind befugt,</a:t>
            </a:r>
          </a:p>
          <a:p>
            <a:pPr marL="0" indent="0">
              <a:buNone/>
            </a:pPr>
            <a:r>
              <a:rPr lang="de-AT" sz="1800" dirty="0"/>
              <a:t>a) alle </a:t>
            </a:r>
            <a:r>
              <a:rPr lang="de-AT" sz="1800" dirty="0" smtClean="0"/>
              <a:t>Räumlichkeiten … von </a:t>
            </a:r>
            <a:r>
              <a:rPr lang="de-AT" sz="1800" dirty="0"/>
              <a:t>Unternehmen </a:t>
            </a:r>
            <a:r>
              <a:rPr lang="de-AT" sz="1800" dirty="0" smtClean="0"/>
              <a:t>… zu </a:t>
            </a:r>
            <a:r>
              <a:rPr lang="de-AT" sz="1800" dirty="0"/>
              <a:t>betreten;</a:t>
            </a:r>
          </a:p>
          <a:p>
            <a:pPr marL="0" indent="0">
              <a:buNone/>
            </a:pPr>
            <a:r>
              <a:rPr lang="de-AT" sz="1800" dirty="0"/>
              <a:t>b) die Bücher und sonstigen Geschäftsunterlagen, </a:t>
            </a:r>
            <a:r>
              <a:rPr lang="de-AT" sz="1800" b="1" dirty="0"/>
              <a:t>unabhängig davon, in welcher Form sie vorliegen</a:t>
            </a:r>
            <a:r>
              <a:rPr lang="de-AT" sz="1800" dirty="0"/>
              <a:t>, zu prüfen;</a:t>
            </a:r>
          </a:p>
          <a:p>
            <a:pPr marL="0" indent="0">
              <a:buNone/>
            </a:pPr>
            <a:r>
              <a:rPr lang="de-AT" sz="1800" dirty="0"/>
              <a:t>c) </a:t>
            </a:r>
            <a:r>
              <a:rPr lang="de-AT" sz="1800" b="1" dirty="0"/>
              <a:t>Kopien </a:t>
            </a:r>
            <a:r>
              <a:rPr lang="de-AT" sz="1800" dirty="0"/>
              <a:t>oder Auszüge </a:t>
            </a:r>
            <a:r>
              <a:rPr lang="de-AT" sz="1800" b="1" dirty="0"/>
              <a:t>gleich welcher Art </a:t>
            </a:r>
            <a:r>
              <a:rPr lang="de-AT" sz="1800" dirty="0"/>
              <a:t>aus diesen Büchern und Unterlagen anzufertigen oder zu erlangen;</a:t>
            </a:r>
          </a:p>
          <a:p>
            <a:pPr marL="0" indent="0">
              <a:buNone/>
            </a:pPr>
            <a:r>
              <a:rPr lang="de-AT" sz="1800" dirty="0"/>
              <a:t>d) betriebliche Räumlichkeiten und Bücher oder Unterlagen jeder Art für die Dauer und in dem Ausmaß zu </a:t>
            </a:r>
            <a:r>
              <a:rPr lang="de-AT" sz="1800" b="1" dirty="0"/>
              <a:t>versiegeln</a:t>
            </a:r>
            <a:r>
              <a:rPr lang="de-AT" sz="1800" dirty="0"/>
              <a:t>, wie es für die Nachprüfung erforderlich ist;</a:t>
            </a:r>
          </a:p>
          <a:p>
            <a:pPr marL="0" indent="0">
              <a:buNone/>
            </a:pPr>
            <a:r>
              <a:rPr lang="de-AT" sz="1800" dirty="0"/>
              <a:t>e) von allen </a:t>
            </a:r>
            <a:r>
              <a:rPr lang="de-AT" sz="1800" dirty="0" smtClean="0"/>
              <a:t>… Mitgliedern </a:t>
            </a:r>
            <a:r>
              <a:rPr lang="de-AT" sz="1800" dirty="0"/>
              <a:t>der </a:t>
            </a:r>
            <a:r>
              <a:rPr lang="de-AT" sz="1800" b="1" dirty="0"/>
              <a:t>Belegschaft</a:t>
            </a:r>
            <a:r>
              <a:rPr lang="de-AT" sz="1800" dirty="0"/>
              <a:t> des Unternehmens </a:t>
            </a:r>
            <a:r>
              <a:rPr lang="de-AT" sz="1800" dirty="0" smtClean="0"/>
              <a:t>… </a:t>
            </a:r>
            <a:r>
              <a:rPr lang="de-AT" sz="1800" b="1" dirty="0" smtClean="0"/>
              <a:t>Erläuterungen</a:t>
            </a:r>
            <a:r>
              <a:rPr lang="de-AT" sz="1800" dirty="0" smtClean="0"/>
              <a:t> </a:t>
            </a:r>
            <a:r>
              <a:rPr lang="de-AT" sz="1800" b="1" dirty="0"/>
              <a:t>zu</a:t>
            </a:r>
            <a:r>
              <a:rPr lang="de-AT" sz="1800" dirty="0"/>
              <a:t> Tatsachen oder Unterlagen zu </a:t>
            </a:r>
            <a:r>
              <a:rPr lang="de-AT" sz="1800" b="1" dirty="0"/>
              <a:t>verlangen</a:t>
            </a:r>
            <a:r>
              <a:rPr lang="de-AT" sz="1800" dirty="0"/>
              <a:t>, die mit Gegenstand und Zweck der Nachprüfung in Zusammenhang </a:t>
            </a:r>
            <a:r>
              <a:rPr lang="de-AT" sz="1800" dirty="0" smtClean="0"/>
              <a:t>stehen … .</a:t>
            </a:r>
            <a:endParaRPr lang="de-AT" sz="1800" dirty="0"/>
          </a:p>
        </p:txBody>
      </p:sp>
    </p:spTree>
    <p:extLst>
      <p:ext uri="{BB962C8B-B14F-4D97-AF65-F5344CB8AC3E}">
        <p14:creationId xmlns:p14="http://schemas.microsoft.com/office/powerpoint/2010/main" val="7412396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ctrTitle"/>
          </p:nvPr>
        </p:nvSpPr>
        <p:spPr>
          <a:xfrm>
            <a:off x="467545" y="548680"/>
            <a:ext cx="8208912" cy="792088"/>
          </a:xfrm>
        </p:spPr>
        <p:txBody>
          <a:bodyPr>
            <a:normAutofit/>
          </a:bodyPr>
          <a:lstStyle/>
          <a:p>
            <a:r>
              <a:rPr lang="en-US" sz="3200" dirty="0" err="1" smtClean="0"/>
              <a:t>Kommission</a:t>
            </a:r>
            <a:r>
              <a:rPr lang="en-US" sz="3200" dirty="0"/>
              <a:t>, Explanatory Note</a:t>
            </a:r>
          </a:p>
        </p:txBody>
      </p:sp>
      <p:sp>
        <p:nvSpPr>
          <p:cNvPr id="5123" name="Inhaltsplatzhalter 2"/>
          <p:cNvSpPr>
            <a:spLocks noGrp="1"/>
          </p:cNvSpPr>
          <p:nvPr>
            <p:ph type="body" sz="quarter" idx="13"/>
          </p:nvPr>
        </p:nvSpPr>
        <p:spPr>
          <a:xfrm>
            <a:off x="467545" y="1556792"/>
            <a:ext cx="8208912" cy="4392488"/>
          </a:xfrm>
        </p:spPr>
        <p:txBody>
          <a:bodyPr>
            <a:normAutofit/>
          </a:bodyPr>
          <a:lstStyle/>
          <a:p>
            <a:pPr>
              <a:defRPr/>
            </a:pPr>
            <a:r>
              <a:rPr lang="en-GB" sz="1800" dirty="0" err="1" smtClean="0"/>
              <a:t>Interpretiert</a:t>
            </a:r>
            <a:r>
              <a:rPr lang="en-GB" sz="1800" dirty="0" smtClean="0"/>
              <a:t> Art</a:t>
            </a:r>
            <a:r>
              <a:rPr lang="en-GB" sz="1800" dirty="0"/>
              <a:t>. </a:t>
            </a:r>
            <a:r>
              <a:rPr lang="en-GB" sz="1800" dirty="0" smtClean="0"/>
              <a:t>20(2) </a:t>
            </a:r>
            <a:r>
              <a:rPr lang="en-GB" sz="1800" dirty="0" err="1"/>
              <a:t>Verordnung</a:t>
            </a:r>
            <a:r>
              <a:rPr lang="en-GB" sz="1800" dirty="0"/>
              <a:t> </a:t>
            </a:r>
            <a:r>
              <a:rPr lang="en-GB" sz="1800" dirty="0" smtClean="0"/>
              <a:t>1/2003 </a:t>
            </a:r>
            <a:r>
              <a:rPr lang="en-GB" sz="1800" dirty="0" err="1" smtClean="0"/>
              <a:t>aus</a:t>
            </a:r>
            <a:r>
              <a:rPr lang="en-GB" sz="1800" dirty="0" smtClean="0"/>
              <a:t> </a:t>
            </a:r>
            <a:r>
              <a:rPr lang="en-GB" sz="1800" dirty="0" err="1" smtClean="0"/>
              <a:t>Sicht</a:t>
            </a:r>
            <a:r>
              <a:rPr lang="en-GB" sz="1800" dirty="0" smtClean="0"/>
              <a:t> der </a:t>
            </a:r>
            <a:r>
              <a:rPr lang="en-GB" sz="1800" dirty="0" err="1" smtClean="0"/>
              <a:t>Kommission</a:t>
            </a:r>
            <a:endParaRPr lang="en-GB" sz="1800" dirty="0"/>
          </a:p>
          <a:p>
            <a:r>
              <a:rPr lang="de-AT" sz="1800" dirty="0" smtClean="0"/>
              <a:t>Abs. 9: </a:t>
            </a:r>
            <a:r>
              <a:rPr lang="de-AT" sz="1800" b="1" dirty="0" smtClean="0"/>
              <a:t>Prüfung </a:t>
            </a:r>
            <a:r>
              <a:rPr lang="de-AT" sz="1800" b="1" dirty="0"/>
              <a:t>elektronischer Informationen</a:t>
            </a:r>
            <a:r>
              <a:rPr lang="de-AT" sz="1800" dirty="0"/>
              <a:t> und </a:t>
            </a:r>
            <a:r>
              <a:rPr lang="de-AT" sz="1800" dirty="0" smtClean="0"/>
              <a:t>Anfertigung </a:t>
            </a:r>
            <a:r>
              <a:rPr lang="de-AT" sz="1800" dirty="0"/>
              <a:t>von </a:t>
            </a:r>
            <a:r>
              <a:rPr lang="de-AT" sz="1800" b="1" dirty="0"/>
              <a:t>elektronischen oder </a:t>
            </a:r>
            <a:r>
              <a:rPr lang="de-AT" sz="1800" b="1" dirty="0" smtClean="0"/>
              <a:t>Papierkopien</a:t>
            </a:r>
            <a:endParaRPr lang="de-AT" sz="1800" dirty="0"/>
          </a:p>
          <a:p>
            <a:r>
              <a:rPr lang="en-US" sz="1800" dirty="0" smtClean="0"/>
              <a:t>Abs. </a:t>
            </a:r>
            <a:r>
              <a:rPr lang="de-AT" sz="1800" dirty="0" smtClean="0"/>
              <a:t>10: </a:t>
            </a:r>
            <a:r>
              <a:rPr lang="de-AT" sz="1800" b="1" dirty="0"/>
              <a:t>IT-Umgebung</a:t>
            </a:r>
            <a:r>
              <a:rPr lang="de-AT" sz="1800" dirty="0"/>
              <a:t> </a:t>
            </a:r>
            <a:r>
              <a:rPr lang="en-US" sz="1800" dirty="0" smtClean="0"/>
              <a:t>und </a:t>
            </a:r>
            <a:r>
              <a:rPr lang="en-US" sz="1800" b="1" dirty="0" err="1" smtClean="0"/>
              <a:t>Speichermedien</a:t>
            </a:r>
            <a:r>
              <a:rPr lang="en-US" sz="1800" dirty="0" smtClean="0"/>
              <a:t> </a:t>
            </a:r>
            <a:r>
              <a:rPr lang="de-AT" sz="1800" dirty="0" smtClean="0"/>
              <a:t>dürfen durchsucht werden; auch </a:t>
            </a:r>
            <a:r>
              <a:rPr lang="de-AT" sz="1800" b="1" dirty="0" smtClean="0"/>
              <a:t>private Geräte</a:t>
            </a:r>
            <a:r>
              <a:rPr lang="de-AT" sz="1800" dirty="0" smtClean="0"/>
              <a:t>; </a:t>
            </a:r>
            <a:r>
              <a:rPr lang="de-AT" sz="1800" b="1" dirty="0" smtClean="0"/>
              <a:t>forensische IT </a:t>
            </a:r>
            <a:r>
              <a:rPr lang="de-AT" sz="1800" b="1" dirty="0" err="1" smtClean="0"/>
              <a:t>tools</a:t>
            </a:r>
            <a:endParaRPr lang="en-US" sz="1800" dirty="0"/>
          </a:p>
          <a:p>
            <a:r>
              <a:rPr lang="en-US" sz="1800" dirty="0" smtClean="0"/>
              <a:t>Abs. </a:t>
            </a:r>
            <a:r>
              <a:rPr lang="de-AT" sz="1800" dirty="0"/>
              <a:t>11: </a:t>
            </a:r>
            <a:r>
              <a:rPr lang="de-AT" sz="1800" b="1" dirty="0" smtClean="0"/>
              <a:t>volle Kooperation</a:t>
            </a:r>
            <a:r>
              <a:rPr lang="de-AT" sz="1800" dirty="0" smtClean="0"/>
              <a:t>; Mitarbeiter können zur </a:t>
            </a:r>
            <a:r>
              <a:rPr lang="de-AT" sz="1800" b="1" dirty="0" smtClean="0"/>
              <a:t>Organisation der IT-Umgebung </a:t>
            </a:r>
            <a:r>
              <a:rPr lang="de-AT" sz="1800" dirty="0" smtClean="0"/>
              <a:t>befragt werden und müssen den Inspektoren </a:t>
            </a:r>
            <a:r>
              <a:rPr lang="de-AT" sz="1800" b="1" dirty="0" smtClean="0"/>
              <a:t>behilflich sein</a:t>
            </a:r>
            <a:endParaRPr lang="de-AT" sz="1800" dirty="0"/>
          </a:p>
          <a:p>
            <a:r>
              <a:rPr lang="en-US" sz="1800" dirty="0" smtClean="0"/>
              <a:t>Abs. </a:t>
            </a:r>
            <a:r>
              <a:rPr lang="en-US" sz="1800" dirty="0"/>
              <a:t>12: </a:t>
            </a:r>
            <a:r>
              <a:rPr lang="en-US" sz="1800" b="1" dirty="0" err="1" smtClean="0"/>
              <a:t>forensische</a:t>
            </a:r>
            <a:r>
              <a:rPr lang="en-US" sz="1800" b="1" dirty="0" smtClean="0"/>
              <a:t> </a:t>
            </a:r>
            <a:r>
              <a:rPr lang="en-US" sz="1800" b="1" dirty="0" err="1"/>
              <a:t>Kopie</a:t>
            </a:r>
            <a:r>
              <a:rPr lang="en-US" sz="1800" b="1" dirty="0"/>
              <a:t> </a:t>
            </a:r>
            <a:r>
              <a:rPr lang="en-US" sz="1800" dirty="0" smtClean="0"/>
              <a:t>von </a:t>
            </a:r>
            <a:r>
              <a:rPr lang="en-US" sz="1800" dirty="0" err="1" smtClean="0"/>
              <a:t>Daten</a:t>
            </a:r>
            <a:endParaRPr lang="en-US" sz="1800" dirty="0"/>
          </a:p>
          <a:p>
            <a:r>
              <a:rPr lang="en-US" sz="1800" dirty="0" smtClean="0"/>
              <a:t>Abs. </a:t>
            </a:r>
            <a:r>
              <a:rPr lang="en-US" sz="1800" dirty="0"/>
              <a:t>13: </a:t>
            </a:r>
            <a:r>
              <a:rPr lang="de-AT" sz="1800" dirty="0" smtClean="0"/>
              <a:t>„Reinigung“ der kommissionseigenen forensischen IT </a:t>
            </a:r>
            <a:r>
              <a:rPr lang="de-AT" sz="1800" dirty="0" err="1" smtClean="0"/>
              <a:t>tools</a:t>
            </a:r>
            <a:r>
              <a:rPr lang="de-AT" sz="1800" dirty="0" smtClean="0"/>
              <a:t>; Rückgabe von Unternehmens-Hardware </a:t>
            </a:r>
            <a:r>
              <a:rPr lang="en-US" sz="1800" dirty="0" err="1" smtClean="0"/>
              <a:t>ohne</a:t>
            </a:r>
            <a:r>
              <a:rPr lang="en-US" sz="1800" dirty="0" smtClean="0"/>
              <a:t> </a:t>
            </a:r>
            <a:r>
              <a:rPr lang="en-US" sz="1800" dirty="0" err="1" smtClean="0"/>
              <a:t>Löschen</a:t>
            </a:r>
            <a:endParaRPr lang="en-US" sz="1800" dirty="0"/>
          </a:p>
          <a:p>
            <a:r>
              <a:rPr lang="en-US" sz="1800" dirty="0" smtClean="0"/>
              <a:t>Abs. </a:t>
            </a:r>
            <a:r>
              <a:rPr lang="en-US" sz="1800" dirty="0"/>
              <a:t>14: </a:t>
            </a:r>
            <a:r>
              <a:rPr lang="en-US" sz="1800" b="1" dirty="0" smtClean="0"/>
              <a:t>continued inspection</a:t>
            </a:r>
            <a:endParaRPr lang="en-US" sz="1800" dirty="0"/>
          </a:p>
          <a:p>
            <a:r>
              <a:rPr lang="en-US" sz="1800" dirty="0" smtClean="0"/>
              <a:t>Abs. </a:t>
            </a:r>
            <a:r>
              <a:rPr lang="en-US" sz="1800" dirty="0"/>
              <a:t>15: </a:t>
            </a:r>
            <a:r>
              <a:rPr lang="en-US" sz="1800" dirty="0" err="1" smtClean="0"/>
              <a:t>Unternehmen</a:t>
            </a:r>
            <a:r>
              <a:rPr lang="en-US" sz="1800" dirty="0" smtClean="0"/>
              <a:t> </a:t>
            </a:r>
            <a:r>
              <a:rPr lang="en-US" sz="1800" dirty="0" err="1" smtClean="0"/>
              <a:t>erhält</a:t>
            </a:r>
            <a:r>
              <a:rPr lang="en-US" sz="1800" dirty="0" smtClean="0"/>
              <a:t> </a:t>
            </a:r>
            <a:r>
              <a:rPr lang="en-US" sz="1800" dirty="0" err="1" smtClean="0"/>
              <a:t>Datenträger</a:t>
            </a:r>
            <a:r>
              <a:rPr lang="en-US" sz="1800" dirty="0" smtClean="0"/>
              <a:t> </a:t>
            </a:r>
            <a:r>
              <a:rPr lang="en-US" sz="1800" dirty="0" err="1" smtClean="0"/>
              <a:t>mit</a:t>
            </a:r>
            <a:r>
              <a:rPr lang="en-US" sz="1800" dirty="0" smtClean="0"/>
              <a:t> </a:t>
            </a:r>
            <a:r>
              <a:rPr lang="en-US" sz="1800" dirty="0"/>
              <a:t>all </a:t>
            </a:r>
            <a:r>
              <a:rPr lang="en-US" sz="1800" dirty="0" err="1"/>
              <a:t>jenen</a:t>
            </a:r>
            <a:r>
              <a:rPr lang="en-US" sz="1800" dirty="0"/>
              <a:t> </a:t>
            </a:r>
            <a:r>
              <a:rPr lang="en-US" sz="1800" b="1" dirty="0" err="1" smtClean="0"/>
              <a:t>Daten</a:t>
            </a:r>
            <a:r>
              <a:rPr lang="en-US" sz="1800" dirty="0" smtClean="0"/>
              <a:t>, </a:t>
            </a:r>
            <a:r>
              <a:rPr lang="en-US" sz="1800" dirty="0" err="1"/>
              <a:t>welche</a:t>
            </a:r>
            <a:r>
              <a:rPr lang="en-US" sz="1800" dirty="0"/>
              <a:t> die </a:t>
            </a:r>
            <a:r>
              <a:rPr lang="en-US" sz="1800" dirty="0" err="1"/>
              <a:t>Inspektoren</a:t>
            </a:r>
            <a:r>
              <a:rPr lang="en-US" sz="1800" dirty="0"/>
              <a:t> </a:t>
            </a:r>
            <a:r>
              <a:rPr lang="en-US" sz="1800" dirty="0" err="1"/>
              <a:t>endgültig</a:t>
            </a:r>
            <a:r>
              <a:rPr lang="en-US" sz="1800" dirty="0"/>
              <a:t> in die </a:t>
            </a:r>
            <a:r>
              <a:rPr lang="en-US" sz="1800" b="1" dirty="0" err="1"/>
              <a:t>Verfahrensakte</a:t>
            </a:r>
            <a:r>
              <a:rPr lang="en-US" sz="1800" dirty="0"/>
              <a:t> </a:t>
            </a:r>
            <a:r>
              <a:rPr lang="en-US" sz="1800" dirty="0" err="1" smtClean="0"/>
              <a:t>aufgenommen</a:t>
            </a:r>
            <a:r>
              <a:rPr lang="en-US" sz="1800" dirty="0" smtClean="0"/>
              <a:t> </a:t>
            </a:r>
            <a:r>
              <a:rPr lang="en-US" sz="1800" dirty="0" err="1"/>
              <a:t>haben</a:t>
            </a:r>
            <a:endParaRPr lang="de-AT" sz="1800" dirty="0"/>
          </a:p>
          <a:p>
            <a:pPr marL="0" indent="0">
              <a:buNone/>
            </a:pPr>
            <a:endParaRPr lang="de-AT" sz="1800" dirty="0" smtClean="0"/>
          </a:p>
        </p:txBody>
      </p:sp>
    </p:spTree>
    <p:extLst>
      <p:ext uri="{BB962C8B-B14F-4D97-AF65-F5344CB8AC3E}">
        <p14:creationId xmlns:p14="http://schemas.microsoft.com/office/powerpoint/2010/main" val="13453337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ctrTitle"/>
          </p:nvPr>
        </p:nvSpPr>
        <p:spPr>
          <a:xfrm>
            <a:off x="467545" y="548680"/>
            <a:ext cx="8208912" cy="792088"/>
          </a:xfrm>
        </p:spPr>
        <p:txBody>
          <a:bodyPr/>
          <a:lstStyle/>
          <a:p>
            <a:r>
              <a:rPr lang="de-AT" sz="3200" dirty="0"/>
              <a:t>Wettbewerbsgesetz</a:t>
            </a:r>
          </a:p>
        </p:txBody>
      </p:sp>
      <p:sp>
        <p:nvSpPr>
          <p:cNvPr id="5123" name="Inhaltsplatzhalter 2"/>
          <p:cNvSpPr>
            <a:spLocks noGrp="1"/>
          </p:cNvSpPr>
          <p:nvPr>
            <p:ph type="body" sz="quarter" idx="13"/>
          </p:nvPr>
        </p:nvSpPr>
        <p:spPr>
          <a:xfrm>
            <a:off x="467545" y="1556792"/>
            <a:ext cx="8208912" cy="4536505"/>
          </a:xfrm>
        </p:spPr>
        <p:txBody>
          <a:bodyPr>
            <a:normAutofit fontScale="92500" lnSpcReduction="10000"/>
          </a:bodyPr>
          <a:lstStyle/>
          <a:p>
            <a:pPr marL="0" indent="0">
              <a:buNone/>
            </a:pPr>
            <a:r>
              <a:rPr lang="de-AT" sz="1800" dirty="0" smtClean="0"/>
              <a:t>§ </a:t>
            </a:r>
            <a:r>
              <a:rPr lang="de-AT" sz="1800" dirty="0"/>
              <a:t>11a. (1) Die Bundeswettbewerbsbehörde </a:t>
            </a:r>
            <a:r>
              <a:rPr lang="de-AT" sz="1800" dirty="0" smtClean="0"/>
              <a:t>ist … befugt: …</a:t>
            </a:r>
            <a:endParaRPr lang="de-AT" sz="1800" dirty="0"/>
          </a:p>
          <a:p>
            <a:pPr marL="0" indent="0">
              <a:buNone/>
            </a:pPr>
            <a:r>
              <a:rPr lang="de-AT" sz="1800" dirty="0"/>
              <a:t>2. geschäftliche </a:t>
            </a:r>
            <a:r>
              <a:rPr lang="de-AT" sz="1800" b="1" dirty="0"/>
              <a:t>Unterlagen</a:t>
            </a:r>
            <a:r>
              <a:rPr lang="de-AT" sz="1800" dirty="0"/>
              <a:t>, </a:t>
            </a:r>
            <a:r>
              <a:rPr lang="de-AT" sz="1800" b="1" dirty="0"/>
              <a:t>unabhängig davon, in welcher Form diese vorliegen</a:t>
            </a:r>
            <a:r>
              <a:rPr lang="de-AT" sz="1800" dirty="0"/>
              <a:t>, einzusehen und zu prüfen </a:t>
            </a:r>
            <a:r>
              <a:rPr lang="de-AT" sz="1800" dirty="0" smtClean="0"/>
              <a:t>… , </a:t>
            </a:r>
            <a:r>
              <a:rPr lang="de-AT" sz="1800" b="1" dirty="0"/>
              <a:t>Abschriften und Auszüge der Unterlagen anzufertigen </a:t>
            </a:r>
            <a:r>
              <a:rPr lang="de-AT" sz="1800" dirty="0"/>
              <a:t>sowie</a:t>
            </a:r>
          </a:p>
          <a:p>
            <a:pPr marL="0" indent="0">
              <a:buNone/>
            </a:pPr>
            <a:r>
              <a:rPr lang="de-AT" sz="1800" dirty="0"/>
              <a:t>3. vor Ort alle für die Durchführung von Ermittlungshandlungen erforderlichen </a:t>
            </a:r>
            <a:r>
              <a:rPr lang="de-AT" sz="1800" b="1" dirty="0"/>
              <a:t>Auskünfte zu verlangen </a:t>
            </a:r>
            <a:r>
              <a:rPr lang="de-AT" sz="1800" dirty="0"/>
              <a:t>sowie von allen </a:t>
            </a:r>
            <a:r>
              <a:rPr lang="de-AT" sz="1800" dirty="0" smtClean="0"/>
              <a:t>… Beschäftigten </a:t>
            </a:r>
            <a:r>
              <a:rPr lang="de-AT" sz="1800" dirty="0"/>
              <a:t>des Unternehmens </a:t>
            </a:r>
            <a:r>
              <a:rPr lang="de-AT" sz="1800" dirty="0" smtClean="0"/>
              <a:t>… Erläuterungen </a:t>
            </a:r>
            <a:r>
              <a:rPr lang="de-AT" sz="1800" dirty="0"/>
              <a:t>zu Sachverhalten oder Unterlagen zu verlangen, die mit Gegenstand und Zweck der Ermittlungen in Zusammenhang stehen.</a:t>
            </a:r>
          </a:p>
          <a:p>
            <a:pPr marL="0" indent="0">
              <a:buNone/>
            </a:pPr>
            <a:endParaRPr lang="de-AT" sz="1800" dirty="0" smtClean="0"/>
          </a:p>
          <a:p>
            <a:pPr marL="0" indent="0">
              <a:buNone/>
            </a:pPr>
            <a:r>
              <a:rPr lang="de-AT" sz="1800" dirty="0" smtClean="0"/>
              <a:t>§ 12. (1) Das Kartellgericht hat … auf Antrag der BWB bei Vorliegen des begründeten Verdachts einer Zuwiderhandlung gegen §§ 1, 5 oder 17 </a:t>
            </a:r>
            <a:r>
              <a:rPr lang="de-AT" sz="1800" dirty="0" err="1" smtClean="0"/>
              <a:t>KartG</a:t>
            </a:r>
            <a:r>
              <a:rPr lang="de-AT" sz="1800" dirty="0" smtClean="0"/>
              <a:t> 2005, Art. 101 oder 102 AEUV eine </a:t>
            </a:r>
            <a:r>
              <a:rPr lang="de-AT" sz="1800" b="1" dirty="0" smtClean="0"/>
              <a:t>Hausdurchsuchung</a:t>
            </a:r>
            <a:r>
              <a:rPr lang="de-AT" sz="1800" dirty="0" smtClean="0"/>
              <a:t> anzuordnen.</a:t>
            </a:r>
          </a:p>
          <a:p>
            <a:pPr marL="0" indent="0">
              <a:buNone/>
            </a:pPr>
            <a:endParaRPr lang="de-AT" sz="1800" dirty="0" smtClean="0"/>
          </a:p>
          <a:p>
            <a:pPr marL="0" indent="0">
              <a:buNone/>
            </a:pPr>
            <a:r>
              <a:rPr lang="de-AT" sz="1800" dirty="0"/>
              <a:t>§ 14. </a:t>
            </a:r>
            <a:r>
              <a:rPr lang="de-AT" sz="1800" dirty="0" smtClean="0"/>
              <a:t>(2</a:t>
            </a:r>
            <a:r>
              <a:rPr lang="de-AT" sz="1800" dirty="0"/>
              <a:t>) Im Rahmen einer Hausdurchsuchung der Bundeswettbewerbsbehörde sind die </a:t>
            </a:r>
            <a:r>
              <a:rPr lang="de-AT" sz="1800" dirty="0" smtClean="0"/>
              <a:t>… hilfeleistenden </a:t>
            </a:r>
            <a:r>
              <a:rPr lang="de-AT" sz="1800" dirty="0"/>
              <a:t>Organe des öffentlichen Sicherheitsdienstes auch ermächtigt, die Bundeswettbewerbsbehörde durch die </a:t>
            </a:r>
            <a:r>
              <a:rPr lang="de-AT" sz="1800" b="1" dirty="0"/>
              <a:t>Sicherung von Unterlagen in elektronischer Form </a:t>
            </a:r>
            <a:r>
              <a:rPr lang="de-AT" sz="1800" dirty="0"/>
              <a:t>zu unterstützen.</a:t>
            </a:r>
          </a:p>
          <a:p>
            <a:pPr marL="0" indent="0">
              <a:buNone/>
            </a:pPr>
            <a:endParaRPr lang="de-AT" sz="1800" dirty="0" smtClean="0"/>
          </a:p>
        </p:txBody>
      </p:sp>
    </p:spTree>
    <p:extLst>
      <p:ext uri="{BB962C8B-B14F-4D97-AF65-F5344CB8AC3E}">
        <p14:creationId xmlns:p14="http://schemas.microsoft.com/office/powerpoint/2010/main" val="21816323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1_PPT_Vorlage_REWI">
  <a:themeElements>
    <a:clrScheme name="Graustuf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E328259A47CBC642B7AAB1184FB19E55" ma:contentTypeVersion="16" ma:contentTypeDescription="Ein neues Dokument erstellen." ma:contentTypeScope="" ma:versionID="d06d947eeb64642b278dc96edb44a1f6">
  <xsd:schema xmlns:xsd="http://www.w3.org/2001/XMLSchema" xmlns:xs="http://www.w3.org/2001/XMLSchema" xmlns:p="http://schemas.microsoft.com/office/2006/metadata/properties" xmlns:ns1="http://schemas.microsoft.com/sharepoint/v3" targetNamespace="http://schemas.microsoft.com/office/2006/metadata/properties" ma:root="true" ma:fieldsID="fb18a62fd4b4c844561d83d760ccd7f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Geplantes Startdatum" ma:description="Geplantes Startdatum ist eine Websitespalte, die über das Feature zum Veröffentlichen erstellt wird. Es wird zur Angabe des Datums und der Uhrzeit verwendet, wann diese Seite Besuchern zum ersten Mal angezeigt wird." ma:internalName="PublishingStartDate">
      <xsd:simpleType>
        <xsd:restriction base="dms:Unknown"/>
      </xsd:simpleType>
    </xsd:element>
    <xsd:element name="PublishingExpirationDate" ma:index="9" nillable="true" ma:displayName="Geplantes Enddatum" ma:description="Geplantes Enddatum ist eine Websitespalte, die über das Feature zum Veröffentlichen erstellt wird. Es wird zur Angabe des Datums und der Uhrzeit verwendet, wann diese Seite Besuchern nicht mehr angezeigt wird."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5292D2AE-7A0E-49E5-AD51-AF46D19F3140}"/>
</file>

<file path=customXml/itemProps2.xml><?xml version="1.0" encoding="utf-8"?>
<ds:datastoreItem xmlns:ds="http://schemas.openxmlformats.org/officeDocument/2006/customXml" ds:itemID="{7A578D70-C7A4-4E66-8192-FECC318726B0}"/>
</file>

<file path=customXml/itemProps3.xml><?xml version="1.0" encoding="utf-8"?>
<ds:datastoreItem xmlns:ds="http://schemas.openxmlformats.org/officeDocument/2006/customXml" ds:itemID="{A24E9AC2-AE8C-40CB-8610-4461E11588B3}"/>
</file>

<file path=docProps/app.xml><?xml version="1.0" encoding="utf-8"?>
<Properties xmlns="http://schemas.openxmlformats.org/officeDocument/2006/extended-properties" xmlns:vt="http://schemas.openxmlformats.org/officeDocument/2006/docPropsVTypes">
  <Template/>
  <TotalTime>0</TotalTime>
  <Words>1089</Words>
  <Application>Microsoft Office PowerPoint</Application>
  <PresentationFormat>Bildschirmpräsentation (4:3)</PresentationFormat>
  <Paragraphs>123</Paragraphs>
  <Slides>13</Slides>
  <Notes>3</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13</vt:i4>
      </vt:variant>
    </vt:vector>
  </HeadingPairs>
  <TitlesOfParts>
    <vt:vector size="20" baseType="lpstr">
      <vt:lpstr>Arial</vt:lpstr>
      <vt:lpstr>Calibri</vt:lpstr>
      <vt:lpstr>Courier New</vt:lpstr>
      <vt:lpstr>Franklin Gothic Medium</vt:lpstr>
      <vt:lpstr>Verdana</vt:lpstr>
      <vt:lpstr>Wingdings</vt:lpstr>
      <vt:lpstr>1_PPT_Vorlage_REWI</vt:lpstr>
      <vt:lpstr>E-discovery im Kartellrecht:  Rechtliche Rahmenbedingungen, praktische Fragen  19. BWB Competition Talk: "Hausdurchsuchungen"</vt:lpstr>
      <vt:lpstr>Was ist e-discovery?</vt:lpstr>
      <vt:lpstr>Fragen zur e-discovery</vt:lpstr>
      <vt:lpstr>Rechtliche Rahmenbedingungen</vt:lpstr>
      <vt:lpstr>ICN Anti-Cartel Enforcement Manual</vt:lpstr>
      <vt:lpstr>ECN Recommendation</vt:lpstr>
      <vt:lpstr>Verordnung 1/2003</vt:lpstr>
      <vt:lpstr>Kommission, Explanatory Note</vt:lpstr>
      <vt:lpstr>Wettbewerbsgesetz</vt:lpstr>
      <vt:lpstr>Rechtsprechung zur e-discovery</vt:lpstr>
      <vt:lpstr>Rechtsprechung zur e-discovery</vt:lpstr>
      <vt:lpstr>Literaturhinweise</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 Robertson - 19. CT in Graz am 26.11.2015</dc:title>
  <dc:creator>Robertson, Viktoria (viktoria.robertson@uni-graz.at)</dc:creator>
  <cp:lastModifiedBy>Robertson, Viktoria (viktoria.robertson@uni-graz.at)</cp:lastModifiedBy>
  <cp:revision>1112</cp:revision>
  <cp:lastPrinted>2015-11-05T11:17:41Z</cp:lastPrinted>
  <dcterms:created xsi:type="dcterms:W3CDTF">2003-06-03T08:41:36Z</dcterms:created>
  <dcterms:modified xsi:type="dcterms:W3CDTF">2015-11-26T14:38:31Z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0x010100E328259A47CBC642B7AAB1184FB19E55</vt:lpwstr>
  </property>
</Properties>
</file>